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256" r:id="rId2"/>
    <p:sldId id="278" r:id="rId3"/>
    <p:sldId id="279" r:id="rId4"/>
    <p:sldId id="280" r:id="rId5"/>
    <p:sldId id="281" r:id="rId6"/>
    <p:sldId id="329" r:id="rId7"/>
    <p:sldId id="347" r:id="rId8"/>
    <p:sldId id="330" r:id="rId9"/>
    <p:sldId id="331" r:id="rId10"/>
    <p:sldId id="332" r:id="rId11"/>
    <p:sldId id="333" r:id="rId12"/>
    <p:sldId id="342" r:id="rId13"/>
    <p:sldId id="344" r:id="rId14"/>
    <p:sldId id="346" r:id="rId15"/>
    <p:sldId id="348" r:id="rId16"/>
    <p:sldId id="334" r:id="rId17"/>
    <p:sldId id="336" r:id="rId18"/>
    <p:sldId id="337" r:id="rId19"/>
    <p:sldId id="338" r:id="rId20"/>
    <p:sldId id="345" r:id="rId21"/>
    <p:sldId id="339" r:id="rId22"/>
    <p:sldId id="343" r:id="rId23"/>
    <p:sldId id="340" r:id="rId24"/>
    <p:sldId id="257" r:id="rId25"/>
    <p:sldId id="341" r:id="rId26"/>
    <p:sldId id="349" r:id="rId27"/>
    <p:sldId id="282" r:id="rId28"/>
    <p:sldId id="28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autoAdjust="0"/>
    <p:restoredTop sz="94660"/>
  </p:normalViewPr>
  <p:slideViewPr>
    <p:cSldViewPr snapToGrid="0" showGuides="1">
      <p:cViewPr varScale="1">
        <p:scale>
          <a:sx n="82" d="100"/>
          <a:sy n="82" d="100"/>
        </p:scale>
        <p:origin x="624" y="67"/>
      </p:cViewPr>
      <p:guideLst>
        <p:guide orient="horz" pos="4296"/>
        <p:guide pos="7680"/>
      </p:guideLst>
    </p:cSldViewPr>
  </p:slideViewPr>
  <p:notesTextViewPr>
    <p:cViewPr>
      <p:scale>
        <a:sx n="1" d="1"/>
        <a:sy n="1" d="1"/>
      </p:scale>
      <p:origin x="0" y="0"/>
    </p:cViewPr>
  </p:notesTextViewPr>
  <p:sorterViewPr>
    <p:cViewPr>
      <p:scale>
        <a:sx n="100" d="100"/>
        <a:sy n="100" d="100"/>
      </p:scale>
      <p:origin x="0" y="-100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24E3FF81-3681-4ABD-80D8-EBD1F1044D66}" type="datetimeFigureOut">
              <a:rPr lang="en-US" smtClean="0"/>
              <a:t>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434A50-FD44-4948-BBFA-34BFACEB375C}" type="slidenum">
              <a:rPr lang="en-US" smtClean="0"/>
              <a:t>‹#›</a:t>
            </a:fld>
            <a:endParaRPr lang="en-US"/>
          </a:p>
        </p:txBody>
      </p:sp>
    </p:spTree>
    <p:extLst>
      <p:ext uri="{BB962C8B-B14F-4D97-AF65-F5344CB8AC3E}">
        <p14:creationId xmlns:p14="http://schemas.microsoft.com/office/powerpoint/2010/main" val="327898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C7000A3-E67B-4D79-9ACA-ED117F06F092}" type="datetimeFigureOut">
              <a:rPr lang="en-US" smtClean="0"/>
              <a:t>1/6/2020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BDE77B-9EAC-4C6A-986F-8DC19F2044D6}" type="slidenum">
              <a:rPr lang="en-US" smtClean="0"/>
              <a:t>‹#›</a:t>
            </a:fld>
            <a:endParaRPr lang="en-US" dirty="0"/>
          </a:p>
        </p:txBody>
      </p:sp>
    </p:spTree>
    <p:extLst>
      <p:ext uri="{BB962C8B-B14F-4D97-AF65-F5344CB8AC3E}">
        <p14:creationId xmlns:p14="http://schemas.microsoft.com/office/powerpoint/2010/main" val="1673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a:t>
            </a:fld>
            <a:endParaRPr lang="en-US" dirty="0"/>
          </a:p>
        </p:txBody>
      </p:sp>
    </p:spTree>
    <p:extLst>
      <p:ext uri="{BB962C8B-B14F-4D97-AF65-F5344CB8AC3E}">
        <p14:creationId xmlns:p14="http://schemas.microsoft.com/office/powerpoint/2010/main" val="282962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11</a:t>
            </a:fld>
            <a:endParaRPr lang="en-US" dirty="0"/>
          </a:p>
        </p:txBody>
      </p:sp>
    </p:spTree>
    <p:extLst>
      <p:ext uri="{BB962C8B-B14F-4D97-AF65-F5344CB8AC3E}">
        <p14:creationId xmlns:p14="http://schemas.microsoft.com/office/powerpoint/2010/main" val="38111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90C226"/>
              </a:buClr>
              <a:buFont typeface="Wingdings" panose="05000000000000000000" pitchFamily="2" charset="2"/>
              <a:buChar char="Ø"/>
            </a:pPr>
            <a:r>
              <a:rPr lang="en-US" altLang="en-US" sz="1200" dirty="0">
                <a:solidFill>
                  <a:prstClr val="black"/>
                </a:solidFill>
              </a:rPr>
              <a:t>In 2018 A07689-A/S6544-B: An act to amend the mental hygiene law, in relation to prohibited practices by providers of substance use disorder services was passed and signed into on law on Aug 8</a:t>
            </a:r>
            <a:r>
              <a:rPr lang="en-US" altLang="en-US" sz="1200" baseline="30000" dirty="0">
                <a:solidFill>
                  <a:prstClr val="black"/>
                </a:solidFill>
              </a:rPr>
              <a:t>th</a:t>
            </a:r>
            <a:r>
              <a:rPr lang="en-US" altLang="en-US" sz="1200" dirty="0">
                <a:solidFill>
                  <a:prstClr val="black"/>
                </a:solidFill>
              </a:rPr>
              <a:t>, 2018. This eliminated patient brokering in NYS.</a:t>
            </a:r>
          </a:p>
          <a:p>
            <a:pPr lvl="0">
              <a:buClr>
                <a:srgbClr val="90C226"/>
              </a:buClr>
              <a:buFont typeface="Wingdings" panose="05000000000000000000" pitchFamily="2" charset="2"/>
              <a:buChar char="Ø"/>
            </a:pPr>
            <a:r>
              <a:rPr lang="en-US" altLang="en-US" sz="1200" dirty="0">
                <a:solidFill>
                  <a:prstClr val="black"/>
                </a:solidFill>
              </a:rPr>
              <a:t>In 2019 advocates around the state advocated for a recovery tax credit. Governor Cuomo included this idea into the state budget. This first in the nation legislation was passed on March 31</a:t>
            </a:r>
            <a:r>
              <a:rPr lang="en-US" altLang="en-US" sz="1200" baseline="30000" dirty="0">
                <a:solidFill>
                  <a:prstClr val="black"/>
                </a:solidFill>
              </a:rPr>
              <a:t>st</a:t>
            </a:r>
            <a:r>
              <a:rPr lang="en-US" altLang="en-US" sz="1200" dirty="0">
                <a:solidFill>
                  <a:prstClr val="black"/>
                </a:solidFill>
              </a:rPr>
              <a:t>, 2018. Starting in 2020, up to $2 million will be allocated for this program annually, with employers receiving a maximum credit of $2,000 for each eligible person they hire. The New York State Office of Alcoholism and Substance Abuse Services will administer the program in conjunction with the Department of Taxation and Finance. </a:t>
            </a:r>
          </a:p>
          <a:p>
            <a:endParaRPr lang="en-US" dirty="0"/>
          </a:p>
        </p:txBody>
      </p:sp>
      <p:sp>
        <p:nvSpPr>
          <p:cNvPr id="4" name="Slide Number Placeholder 3"/>
          <p:cNvSpPr>
            <a:spLocks noGrp="1"/>
          </p:cNvSpPr>
          <p:nvPr>
            <p:ph type="sldNum" sz="quarter" idx="5"/>
          </p:nvPr>
        </p:nvSpPr>
        <p:spPr/>
        <p:txBody>
          <a:bodyPr/>
          <a:lstStyle/>
          <a:p>
            <a:fld id="{D0BDE77B-9EAC-4C6A-986F-8DC19F2044D6}" type="slidenum">
              <a:rPr lang="en-US" smtClean="0"/>
              <a:t>13</a:t>
            </a:fld>
            <a:endParaRPr lang="en-US" dirty="0"/>
          </a:p>
        </p:txBody>
      </p:sp>
    </p:spTree>
    <p:extLst>
      <p:ext uri="{BB962C8B-B14F-4D97-AF65-F5344CB8AC3E}">
        <p14:creationId xmlns:p14="http://schemas.microsoft.com/office/powerpoint/2010/main" val="262403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16</a:t>
            </a:fld>
            <a:endParaRPr lang="en-US" dirty="0"/>
          </a:p>
        </p:txBody>
      </p:sp>
    </p:spTree>
    <p:extLst>
      <p:ext uri="{BB962C8B-B14F-4D97-AF65-F5344CB8AC3E}">
        <p14:creationId xmlns:p14="http://schemas.microsoft.com/office/powerpoint/2010/main" val="306070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17</a:t>
            </a:fld>
            <a:endParaRPr lang="en-US" dirty="0"/>
          </a:p>
        </p:txBody>
      </p:sp>
    </p:spTree>
    <p:extLst>
      <p:ext uri="{BB962C8B-B14F-4D97-AF65-F5344CB8AC3E}">
        <p14:creationId xmlns:p14="http://schemas.microsoft.com/office/powerpoint/2010/main" val="22283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18</a:t>
            </a:fld>
            <a:endParaRPr lang="en-US" dirty="0"/>
          </a:p>
        </p:txBody>
      </p:sp>
    </p:spTree>
    <p:extLst>
      <p:ext uri="{BB962C8B-B14F-4D97-AF65-F5344CB8AC3E}">
        <p14:creationId xmlns:p14="http://schemas.microsoft.com/office/powerpoint/2010/main" val="348376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19</a:t>
            </a:fld>
            <a:endParaRPr lang="en-US" dirty="0"/>
          </a:p>
        </p:txBody>
      </p:sp>
    </p:spTree>
    <p:extLst>
      <p:ext uri="{BB962C8B-B14F-4D97-AF65-F5344CB8AC3E}">
        <p14:creationId xmlns:p14="http://schemas.microsoft.com/office/powerpoint/2010/main" val="305990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20</a:t>
            </a:fld>
            <a:endParaRPr lang="en-US" dirty="0"/>
          </a:p>
        </p:txBody>
      </p:sp>
    </p:spTree>
    <p:extLst>
      <p:ext uri="{BB962C8B-B14F-4D97-AF65-F5344CB8AC3E}">
        <p14:creationId xmlns:p14="http://schemas.microsoft.com/office/powerpoint/2010/main" val="192295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21</a:t>
            </a:fld>
            <a:endParaRPr lang="en-US" dirty="0"/>
          </a:p>
        </p:txBody>
      </p:sp>
    </p:spTree>
    <p:extLst>
      <p:ext uri="{BB962C8B-B14F-4D97-AF65-F5344CB8AC3E}">
        <p14:creationId xmlns:p14="http://schemas.microsoft.com/office/powerpoint/2010/main" val="380457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22</a:t>
            </a:fld>
            <a:endParaRPr lang="en-US" dirty="0"/>
          </a:p>
        </p:txBody>
      </p:sp>
    </p:spTree>
    <p:extLst>
      <p:ext uri="{BB962C8B-B14F-4D97-AF65-F5344CB8AC3E}">
        <p14:creationId xmlns:p14="http://schemas.microsoft.com/office/powerpoint/2010/main" val="354366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23</a:t>
            </a:fld>
            <a:endParaRPr lang="en-US" dirty="0"/>
          </a:p>
        </p:txBody>
      </p:sp>
    </p:spTree>
    <p:extLst>
      <p:ext uri="{BB962C8B-B14F-4D97-AF65-F5344CB8AC3E}">
        <p14:creationId xmlns:p14="http://schemas.microsoft.com/office/powerpoint/2010/main" val="332022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a:t>
            </a:fld>
            <a:endParaRPr lang="en-US" dirty="0"/>
          </a:p>
        </p:txBody>
      </p:sp>
    </p:spTree>
    <p:extLst>
      <p:ext uri="{BB962C8B-B14F-4D97-AF65-F5344CB8AC3E}">
        <p14:creationId xmlns:p14="http://schemas.microsoft.com/office/powerpoint/2010/main" val="1797708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24</a:t>
            </a:fld>
            <a:endParaRPr lang="en-US" dirty="0"/>
          </a:p>
        </p:txBody>
      </p:sp>
    </p:spTree>
    <p:extLst>
      <p:ext uri="{BB962C8B-B14F-4D97-AF65-F5344CB8AC3E}">
        <p14:creationId xmlns:p14="http://schemas.microsoft.com/office/powerpoint/2010/main" val="2130787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 in</a:t>
            </a:r>
            <a:r>
              <a:rPr lang="en-US" baseline="0" dirty="0"/>
              <a:t> partnership with ASAP, we produce the NYS Recovery Conference!</a:t>
            </a:r>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25</a:t>
            </a:fld>
            <a:endParaRPr lang="en-US" dirty="0"/>
          </a:p>
        </p:txBody>
      </p:sp>
    </p:spTree>
    <p:extLst>
      <p:ext uri="{BB962C8B-B14F-4D97-AF65-F5344CB8AC3E}">
        <p14:creationId xmlns:p14="http://schemas.microsoft.com/office/powerpoint/2010/main" val="192298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3</a:t>
            </a:fld>
            <a:endParaRPr lang="en-US" dirty="0"/>
          </a:p>
        </p:txBody>
      </p:sp>
    </p:spTree>
    <p:extLst>
      <p:ext uri="{BB962C8B-B14F-4D97-AF65-F5344CB8AC3E}">
        <p14:creationId xmlns:p14="http://schemas.microsoft.com/office/powerpoint/2010/main" val="174448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4</a:t>
            </a:fld>
            <a:endParaRPr lang="en-US" dirty="0"/>
          </a:p>
        </p:txBody>
      </p:sp>
    </p:spTree>
    <p:extLst>
      <p:ext uri="{BB962C8B-B14F-4D97-AF65-F5344CB8AC3E}">
        <p14:creationId xmlns:p14="http://schemas.microsoft.com/office/powerpoint/2010/main" val="222530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5</a:t>
            </a:fld>
            <a:endParaRPr lang="en-US" dirty="0"/>
          </a:p>
        </p:txBody>
      </p:sp>
    </p:spTree>
    <p:extLst>
      <p:ext uri="{BB962C8B-B14F-4D97-AF65-F5344CB8AC3E}">
        <p14:creationId xmlns:p14="http://schemas.microsoft.com/office/powerpoint/2010/main" val="123721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6</a:t>
            </a:fld>
            <a:endParaRPr lang="en-US" dirty="0"/>
          </a:p>
        </p:txBody>
      </p:sp>
    </p:spTree>
    <p:extLst>
      <p:ext uri="{BB962C8B-B14F-4D97-AF65-F5344CB8AC3E}">
        <p14:creationId xmlns:p14="http://schemas.microsoft.com/office/powerpoint/2010/main" val="399302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8</a:t>
            </a:fld>
            <a:endParaRPr lang="en-US" dirty="0"/>
          </a:p>
        </p:txBody>
      </p:sp>
    </p:spTree>
    <p:extLst>
      <p:ext uri="{BB962C8B-B14F-4D97-AF65-F5344CB8AC3E}">
        <p14:creationId xmlns:p14="http://schemas.microsoft.com/office/powerpoint/2010/main" val="97768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DE77B-9EAC-4C6A-986F-8DC19F2044D6}" type="slidenum">
              <a:rPr lang="en-US" smtClean="0"/>
              <a:t>9</a:t>
            </a:fld>
            <a:endParaRPr lang="en-US" dirty="0"/>
          </a:p>
        </p:txBody>
      </p:sp>
    </p:spTree>
    <p:extLst>
      <p:ext uri="{BB962C8B-B14F-4D97-AF65-F5344CB8AC3E}">
        <p14:creationId xmlns:p14="http://schemas.microsoft.com/office/powerpoint/2010/main" val="154620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Ranking member: The most senior member of a congressional or state legislative committee from the minority party.</a:t>
            </a:r>
          </a:p>
          <a:p>
            <a:r>
              <a:rPr lang="en-US" dirty="0"/>
              <a:t>On many committees the ranking minority member, along with the chairman, serve as ex officio members of all the committee's subcommittees.</a:t>
            </a:r>
          </a:p>
          <a:p>
            <a:r>
              <a:rPr lang="en-US" dirty="0"/>
              <a:t>When party control of a legislative chamber changes, a committee's ranking minority member is likely, though not assured, to become the next chairman of the committee, and vice versa.</a:t>
            </a:r>
          </a:p>
        </p:txBody>
      </p:sp>
      <p:sp>
        <p:nvSpPr>
          <p:cNvPr id="4" name="Slide Number Placeholder 3"/>
          <p:cNvSpPr>
            <a:spLocks noGrp="1"/>
          </p:cNvSpPr>
          <p:nvPr>
            <p:ph type="sldNum" sz="quarter" idx="10"/>
          </p:nvPr>
        </p:nvSpPr>
        <p:spPr/>
        <p:txBody>
          <a:bodyPr/>
          <a:lstStyle/>
          <a:p>
            <a:fld id="{D0BDE77B-9EAC-4C6A-986F-8DC19F2044D6}" type="slidenum">
              <a:rPr lang="en-US" smtClean="0"/>
              <a:t>10</a:t>
            </a:fld>
            <a:endParaRPr lang="en-US" dirty="0"/>
          </a:p>
        </p:txBody>
      </p:sp>
    </p:spTree>
    <p:extLst>
      <p:ext uri="{BB962C8B-B14F-4D97-AF65-F5344CB8AC3E}">
        <p14:creationId xmlns:p14="http://schemas.microsoft.com/office/powerpoint/2010/main" val="32384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80706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D4629EE-AD3B-4E81-BD79-280D98F0924F}" type="datetimeFigureOut">
              <a:rPr lang="en-US" smtClean="0"/>
              <a:pPr>
                <a:defRPr/>
              </a:pPr>
              <a:t>1/6/2020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03A1C8-15C0-4BA3-8EF5-C53D03D1CEBE}" type="slidenum">
              <a:rPr lang="en-US" smtClean="0"/>
              <a:pPr>
                <a:defRPr/>
              </a:pPr>
              <a:t>‹#›</a:t>
            </a:fld>
            <a:endParaRPr lang="en-US" dirty="0"/>
          </a:p>
        </p:txBody>
      </p:sp>
    </p:spTree>
    <p:extLst>
      <p:ext uri="{BB962C8B-B14F-4D97-AF65-F5344CB8AC3E}">
        <p14:creationId xmlns:p14="http://schemas.microsoft.com/office/powerpoint/2010/main" val="309804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06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353257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20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296017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198527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88305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259338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26306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105417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21719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8775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316763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16046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A6C4D-FDE1-46B4-AED7-E6FD58B9CBBB}"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36011-2673-44E1-9134-C65D2DD7B004}" type="slidenum">
              <a:rPr lang="en-US" smtClean="0"/>
              <a:t>‹#›</a:t>
            </a:fld>
            <a:endParaRPr lang="en-US" dirty="0"/>
          </a:p>
        </p:txBody>
      </p:sp>
    </p:spTree>
    <p:extLst>
      <p:ext uri="{BB962C8B-B14F-4D97-AF65-F5344CB8AC3E}">
        <p14:creationId xmlns:p14="http://schemas.microsoft.com/office/powerpoint/2010/main" val="383898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9A6C4D-FDE1-46B4-AED7-E6FD58B9CBBB}" type="datetimeFigureOut">
              <a:rPr lang="en-US" smtClean="0"/>
              <a:t>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636011-2673-44E1-9134-C65D2DD7B004}" type="slidenum">
              <a:rPr lang="en-US" smtClean="0"/>
              <a:t>‹#›</a:t>
            </a:fld>
            <a:endParaRPr lang="en-US" dirty="0"/>
          </a:p>
        </p:txBody>
      </p:sp>
    </p:spTree>
    <p:extLst>
      <p:ext uri="{BB962C8B-B14F-4D97-AF65-F5344CB8AC3E}">
        <p14:creationId xmlns:p14="http://schemas.microsoft.com/office/powerpoint/2010/main" val="26625553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nyassembly.gov/mem/search/"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nysenate.gov/find-my-senato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riendsofrecoverynewyork-my.sharepoint.com/:x:/g/personal/aweingarten_for-ny_org/EfN9rmaoevZAv-omZ-5SkKoBfCIs482lyQTpRAxbBdv1kw?e=dgmogx"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congres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nyassembly.gov/le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nysenate.gov/legisl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aweingarten@for-ny.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rbuckman@lirany.org" TargetMode="External"/><Relationship Id="rId4" Type="http://schemas.openxmlformats.org/officeDocument/2006/relationships/hyperlink" Target="mailto:gettin2brighterdays@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r>
              <a:rPr lang="en-US" b="1" dirty="0">
                <a:solidFill>
                  <a:srgbClr val="7030A0"/>
                </a:solidFill>
              </a:rPr>
              <a:t>Recovery Advocacy in Action</a:t>
            </a:r>
          </a:p>
        </p:txBody>
      </p:sp>
      <p:sp>
        <p:nvSpPr>
          <p:cNvPr id="3" name="Subtitle 2"/>
          <p:cNvSpPr>
            <a:spLocks noGrp="1"/>
          </p:cNvSpPr>
          <p:nvPr>
            <p:ph type="subTitle" idx="1"/>
          </p:nvPr>
        </p:nvSpPr>
        <p:spPr>
          <a:xfrm>
            <a:off x="4974336" y="4514446"/>
            <a:ext cx="4299666" cy="871042"/>
          </a:xfrm>
        </p:spPr>
        <p:txBody>
          <a:bodyPr>
            <a:normAutofit fontScale="92500" lnSpcReduction="20000"/>
          </a:bodyPr>
          <a:lstStyle/>
          <a:p>
            <a:pPr algn="l"/>
            <a:endParaRPr lang="en-US" b="1" dirty="0"/>
          </a:p>
          <a:p>
            <a:pPr algn="l"/>
            <a:r>
              <a:rPr lang="en-US" b="1" dirty="0">
                <a:solidFill>
                  <a:srgbClr val="92D050"/>
                </a:solidFill>
              </a:rPr>
              <a:t>Preparing for Stand Up For Recovery Day 2020!</a:t>
            </a:r>
          </a:p>
          <a:p>
            <a:pPr algn="l"/>
            <a:endParaRPr lang="en-US" b="1" dirty="0"/>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04" y="2084867"/>
            <a:ext cx="3765692" cy="2696235"/>
          </a:xfrm>
          <a:prstGeom prst="rect">
            <a:avLst/>
          </a:prstGeom>
        </p:spPr>
      </p:pic>
    </p:spTree>
    <p:extLst>
      <p:ext uri="{BB962C8B-B14F-4D97-AF65-F5344CB8AC3E}">
        <p14:creationId xmlns:p14="http://schemas.microsoft.com/office/powerpoint/2010/main" val="384076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509666" y="1409700"/>
            <a:ext cx="9908498" cy="2692146"/>
          </a:xfrm>
        </p:spPr>
        <p:txBody>
          <a:bodyPr>
            <a:noAutofit/>
          </a:bodyPr>
          <a:lstStyle/>
          <a:p>
            <a:pPr algn="ctr"/>
            <a:r>
              <a:rPr lang="en-US" altLang="en-US" sz="4000" b="1" dirty="0">
                <a:solidFill>
                  <a:srgbClr val="7030A0"/>
                </a:solidFill>
              </a:rPr>
              <a:t>NY State Senate Alcohol and Drug Committee 2019</a:t>
            </a:r>
          </a:p>
          <a:p>
            <a:pPr algn="ctr"/>
            <a:r>
              <a:rPr lang="en-US" sz="2200" dirty="0">
                <a:solidFill>
                  <a:srgbClr val="0000CC"/>
                </a:solidFill>
              </a:rPr>
              <a:t>Chair- </a:t>
            </a:r>
            <a:r>
              <a:rPr lang="en-US" sz="2200" dirty="0" err="1">
                <a:solidFill>
                  <a:srgbClr val="0000CC"/>
                </a:solidFill>
              </a:rPr>
              <a:t>Harckham</a:t>
            </a:r>
            <a:r>
              <a:rPr lang="en-US" sz="2200" dirty="0">
                <a:solidFill>
                  <a:srgbClr val="0000CC"/>
                </a:solidFill>
              </a:rPr>
              <a:t> (Westchester) </a:t>
            </a:r>
          </a:p>
          <a:p>
            <a:pPr algn="ctr"/>
            <a:r>
              <a:rPr lang="en-US" sz="2200" dirty="0">
                <a:solidFill>
                  <a:srgbClr val="FF0000"/>
                </a:solidFill>
              </a:rPr>
              <a:t>Ranking Member- </a:t>
            </a:r>
            <a:r>
              <a:rPr lang="en-US" sz="2200" dirty="0" err="1">
                <a:solidFill>
                  <a:srgbClr val="FF0000"/>
                </a:solidFill>
              </a:rPr>
              <a:t>Akshar</a:t>
            </a:r>
            <a:r>
              <a:rPr lang="en-US" sz="2200" dirty="0">
                <a:solidFill>
                  <a:srgbClr val="FF0000"/>
                </a:solidFill>
              </a:rPr>
              <a:t> (Binghamton</a:t>
            </a:r>
          </a:p>
          <a:p>
            <a:pPr lvl="0" algn="ctr">
              <a:buClr>
                <a:srgbClr val="90C226"/>
              </a:buClr>
            </a:pPr>
            <a:r>
              <a:rPr lang="en-US" sz="2200" dirty="0" err="1">
                <a:solidFill>
                  <a:srgbClr val="0000CC"/>
                </a:solidFill>
              </a:rPr>
              <a:t>Gaughran</a:t>
            </a:r>
            <a:r>
              <a:rPr lang="en-US" sz="2200" dirty="0">
                <a:solidFill>
                  <a:srgbClr val="0000CC"/>
                </a:solidFill>
              </a:rPr>
              <a:t>- Nassau, Suffolk</a:t>
            </a:r>
          </a:p>
          <a:p>
            <a:pPr lvl="0" algn="ctr">
              <a:buClr>
                <a:srgbClr val="90C226"/>
              </a:buClr>
            </a:pPr>
            <a:r>
              <a:rPr lang="en-US" sz="2200" dirty="0">
                <a:solidFill>
                  <a:srgbClr val="0000CC"/>
                </a:solidFill>
              </a:rPr>
              <a:t>Liu- Queens        </a:t>
            </a:r>
          </a:p>
          <a:p>
            <a:pPr lvl="0" algn="ctr">
              <a:buClr>
                <a:srgbClr val="90C226"/>
              </a:buClr>
            </a:pPr>
            <a:r>
              <a:rPr lang="en-US" sz="2200" dirty="0">
                <a:solidFill>
                  <a:srgbClr val="0000CC"/>
                </a:solidFill>
              </a:rPr>
              <a:t>Martinez- Suffolk</a:t>
            </a:r>
          </a:p>
          <a:p>
            <a:pPr algn="ctr"/>
            <a:r>
              <a:rPr lang="en-US" sz="2200" dirty="0">
                <a:solidFill>
                  <a:srgbClr val="0000CC"/>
                </a:solidFill>
              </a:rPr>
              <a:t>Parker ( Brooklyn-Kings)</a:t>
            </a:r>
          </a:p>
          <a:p>
            <a:pPr algn="ctr"/>
            <a:r>
              <a:rPr lang="en-US" sz="2200" dirty="0" err="1">
                <a:solidFill>
                  <a:srgbClr val="FF0000"/>
                </a:solidFill>
              </a:rPr>
              <a:t>Tedisco</a:t>
            </a:r>
            <a:r>
              <a:rPr lang="en-US" sz="2200" dirty="0">
                <a:solidFill>
                  <a:srgbClr val="FF0000"/>
                </a:solidFill>
              </a:rPr>
              <a:t> (Fulton, Hamilton, Herkimer, Saratoga, Schenectady)</a:t>
            </a:r>
          </a:p>
          <a:p>
            <a:pPr algn="l"/>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40" y="170080"/>
            <a:ext cx="1441492" cy="1032108"/>
          </a:xfrm>
          <a:prstGeom prst="rect">
            <a:avLst/>
          </a:prstGeom>
        </p:spPr>
      </p:pic>
    </p:spTree>
    <p:extLst>
      <p:ext uri="{BB962C8B-B14F-4D97-AF65-F5344CB8AC3E}">
        <p14:creationId xmlns:p14="http://schemas.microsoft.com/office/powerpoint/2010/main" val="368354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 </a:t>
            </a:r>
          </a:p>
        </p:txBody>
      </p:sp>
      <p:sp>
        <p:nvSpPr>
          <p:cNvPr id="3" name="Subtitle 2"/>
          <p:cNvSpPr>
            <a:spLocks noGrp="1"/>
          </p:cNvSpPr>
          <p:nvPr>
            <p:ph sz="half" idx="1"/>
          </p:nvPr>
        </p:nvSpPr>
        <p:spPr>
          <a:xfrm>
            <a:off x="449705" y="2779113"/>
            <a:ext cx="4751881" cy="3880772"/>
          </a:xfrm>
        </p:spPr>
        <p:txBody>
          <a:bodyPr>
            <a:noAutofit/>
          </a:bodyPr>
          <a:lstStyle/>
          <a:p>
            <a:pPr>
              <a:buClr>
                <a:srgbClr val="90C226"/>
              </a:buClr>
              <a:buFont typeface="Wingdings" panose="05000000000000000000" pitchFamily="2" charset="2"/>
              <a:buChar char="Ø"/>
            </a:pPr>
            <a:r>
              <a:rPr lang="en-US" sz="2200" dirty="0">
                <a:solidFill>
                  <a:srgbClr val="0000CC"/>
                </a:solidFill>
              </a:rPr>
              <a:t>Linda Rosenthal-Chair (Manhattan)</a:t>
            </a:r>
          </a:p>
          <a:p>
            <a:pPr lvl="0">
              <a:buClr>
                <a:srgbClr val="90C226"/>
              </a:buClr>
              <a:buFont typeface="Wingdings" panose="05000000000000000000" pitchFamily="2" charset="2"/>
              <a:buChar char="Ø"/>
            </a:pPr>
            <a:r>
              <a:rPr lang="en-US" sz="2200" dirty="0">
                <a:solidFill>
                  <a:srgbClr val="0000CC"/>
                </a:solidFill>
              </a:rPr>
              <a:t>Carmen E. Arroyo (Bronx)</a:t>
            </a:r>
          </a:p>
          <a:p>
            <a:pPr lvl="0">
              <a:buClr>
                <a:srgbClr val="90C226"/>
              </a:buClr>
              <a:buFont typeface="Wingdings" panose="05000000000000000000" pitchFamily="2" charset="2"/>
              <a:buChar char="Ø"/>
            </a:pPr>
            <a:r>
              <a:rPr lang="en-US" sz="2200" dirty="0">
                <a:solidFill>
                  <a:srgbClr val="0000CC"/>
                </a:solidFill>
              </a:rPr>
              <a:t>Maritza Davila (Kings)</a:t>
            </a:r>
          </a:p>
          <a:p>
            <a:pPr lvl="0">
              <a:buClr>
                <a:srgbClr val="90C226"/>
              </a:buClr>
              <a:buFont typeface="Wingdings" panose="05000000000000000000" pitchFamily="2" charset="2"/>
              <a:buChar char="Ø"/>
            </a:pPr>
            <a:r>
              <a:rPr lang="en-US" sz="2200" dirty="0">
                <a:solidFill>
                  <a:srgbClr val="0000CC"/>
                </a:solidFill>
              </a:rPr>
              <a:t>Michael G. </a:t>
            </a:r>
            <a:r>
              <a:rPr lang="en-US" sz="2200" dirty="0" err="1">
                <a:solidFill>
                  <a:srgbClr val="0000CC"/>
                </a:solidFill>
              </a:rPr>
              <a:t>DenDekker</a:t>
            </a:r>
            <a:r>
              <a:rPr lang="en-US" sz="2200" dirty="0">
                <a:solidFill>
                  <a:srgbClr val="0000CC"/>
                </a:solidFill>
              </a:rPr>
              <a:t> (Queens)</a:t>
            </a:r>
          </a:p>
          <a:p>
            <a:pPr lvl="0">
              <a:buClr>
                <a:srgbClr val="90C226"/>
              </a:buClr>
              <a:buFont typeface="Wingdings" panose="05000000000000000000" pitchFamily="2" charset="2"/>
              <a:buChar char="Ø"/>
            </a:pPr>
            <a:r>
              <a:rPr lang="en-US" sz="2200" dirty="0">
                <a:solidFill>
                  <a:srgbClr val="FF0000"/>
                </a:solidFill>
              </a:rPr>
              <a:t>Joe DeStefano (Suffolk)</a:t>
            </a:r>
          </a:p>
          <a:p>
            <a:pPr lvl="0">
              <a:buClr>
                <a:srgbClr val="90C226"/>
              </a:buClr>
              <a:buFont typeface="Wingdings" panose="05000000000000000000" pitchFamily="2" charset="2"/>
              <a:buChar char="Ø"/>
            </a:pPr>
            <a:r>
              <a:rPr lang="en-US" sz="2200" dirty="0" err="1">
                <a:solidFill>
                  <a:srgbClr val="0000CC"/>
                </a:solidFill>
              </a:rPr>
              <a:t>Nathalia</a:t>
            </a:r>
            <a:r>
              <a:rPr lang="en-US" sz="2200" dirty="0">
                <a:solidFill>
                  <a:srgbClr val="0000CC"/>
                </a:solidFill>
              </a:rPr>
              <a:t> Fernandez (Bronx)</a:t>
            </a:r>
          </a:p>
          <a:p>
            <a:pPr lvl="0">
              <a:buClr>
                <a:srgbClr val="90C226"/>
              </a:buClr>
              <a:buFont typeface="Wingdings" panose="05000000000000000000" pitchFamily="2" charset="2"/>
              <a:buChar char="Ø"/>
            </a:pPr>
            <a:r>
              <a:rPr lang="en-US" sz="2200" dirty="0">
                <a:solidFill>
                  <a:srgbClr val="0000CC"/>
                </a:solidFill>
              </a:rPr>
              <a:t>Judy Griffin (Nassau</a:t>
            </a:r>
          </a:p>
          <a:p>
            <a:pPr algn="l"/>
            <a:endParaRPr lang="en-US" b="1" dirty="0">
              <a:solidFill>
                <a:schemeClr val="tx1"/>
              </a:solidFill>
            </a:endParaRPr>
          </a:p>
        </p:txBody>
      </p:sp>
      <p:sp>
        <p:nvSpPr>
          <p:cNvPr id="5" name="Content Placeholder 4">
            <a:extLst>
              <a:ext uri="{FF2B5EF4-FFF2-40B4-BE49-F238E27FC236}">
                <a16:creationId xmlns:a16="http://schemas.microsoft.com/office/drawing/2014/main" id="{B4F12F06-0151-46F1-A0D6-0A570D214DDC}"/>
              </a:ext>
            </a:extLst>
          </p:cNvPr>
          <p:cNvSpPr>
            <a:spLocks noGrp="1"/>
          </p:cNvSpPr>
          <p:nvPr>
            <p:ph sz="half" idx="2"/>
          </p:nvPr>
        </p:nvSpPr>
        <p:spPr>
          <a:xfrm>
            <a:off x="5306518" y="2779112"/>
            <a:ext cx="4497049" cy="3880773"/>
          </a:xfrm>
        </p:spPr>
        <p:txBody>
          <a:bodyPr>
            <a:normAutofit/>
          </a:bodyPr>
          <a:lstStyle/>
          <a:p>
            <a:pPr>
              <a:buFont typeface="Wingdings" panose="05000000000000000000" pitchFamily="2" charset="2"/>
              <a:buChar char="Ø"/>
            </a:pPr>
            <a:r>
              <a:rPr lang="en-US" sz="2200" dirty="0">
                <a:solidFill>
                  <a:srgbClr val="0000CC"/>
                </a:solidFill>
              </a:rPr>
              <a:t>Mark Johns (Monroe)</a:t>
            </a:r>
          </a:p>
          <a:p>
            <a:pPr>
              <a:buFont typeface="Wingdings" panose="05000000000000000000" pitchFamily="2" charset="2"/>
              <a:buChar char="Ø"/>
            </a:pPr>
            <a:r>
              <a:rPr lang="en-US" sz="2200" dirty="0">
                <a:solidFill>
                  <a:srgbClr val="0000CC"/>
                </a:solidFill>
              </a:rPr>
              <a:t>John T. McDonald III (Albany, Rensselaer, Saratoga)</a:t>
            </a:r>
          </a:p>
          <a:p>
            <a:pPr>
              <a:buFont typeface="Wingdings" panose="05000000000000000000" pitchFamily="2" charset="2"/>
              <a:buChar char="Ø"/>
            </a:pPr>
            <a:r>
              <a:rPr lang="en-US" sz="2200" dirty="0">
                <a:solidFill>
                  <a:srgbClr val="FF0000"/>
                </a:solidFill>
              </a:rPr>
              <a:t>Melissa Miller (Nassau)</a:t>
            </a:r>
          </a:p>
          <a:p>
            <a:pPr>
              <a:buFont typeface="Wingdings" panose="05000000000000000000" pitchFamily="2" charset="2"/>
              <a:buChar char="Ø"/>
            </a:pPr>
            <a:r>
              <a:rPr lang="en-US" sz="2200" dirty="0">
                <a:solidFill>
                  <a:srgbClr val="0000CC"/>
                </a:solidFill>
              </a:rPr>
              <a:t>Dan Quart (NYC)</a:t>
            </a:r>
          </a:p>
          <a:p>
            <a:pPr>
              <a:buFont typeface="Wingdings" panose="05000000000000000000" pitchFamily="2" charset="2"/>
              <a:buChar char="Ø"/>
            </a:pPr>
            <a:r>
              <a:rPr lang="en-US" sz="2200" dirty="0">
                <a:solidFill>
                  <a:srgbClr val="FF0000"/>
                </a:solidFill>
              </a:rPr>
              <a:t>Michael Reilly (Richmond)</a:t>
            </a:r>
          </a:p>
          <a:p>
            <a:pPr>
              <a:buFont typeface="Wingdings" panose="05000000000000000000" pitchFamily="2" charset="2"/>
              <a:buChar char="Ø"/>
            </a:pPr>
            <a:r>
              <a:rPr lang="en-US" sz="2200" dirty="0" err="1">
                <a:solidFill>
                  <a:srgbClr val="0000CC"/>
                </a:solidFill>
              </a:rPr>
              <a:t>Karines</a:t>
            </a:r>
            <a:r>
              <a:rPr lang="en-US" sz="2200" dirty="0">
                <a:solidFill>
                  <a:srgbClr val="0000CC"/>
                </a:solidFill>
              </a:rPr>
              <a:t> Reyes (Bronx)</a:t>
            </a:r>
          </a:p>
          <a:p>
            <a:pPr>
              <a:buFont typeface="Wingdings" panose="05000000000000000000" pitchFamily="2" charset="2"/>
              <a:buChar char="Ø"/>
            </a:pPr>
            <a:r>
              <a:rPr lang="en-US" sz="2200" dirty="0">
                <a:solidFill>
                  <a:srgbClr val="0000CC"/>
                </a:solidFill>
              </a:rPr>
              <a:t>Al </a:t>
            </a:r>
            <a:r>
              <a:rPr lang="en-US" sz="2200" dirty="0" err="1">
                <a:solidFill>
                  <a:srgbClr val="0000CC"/>
                </a:solidFill>
              </a:rPr>
              <a:t>Stirpe</a:t>
            </a:r>
            <a:r>
              <a:rPr lang="en-US" sz="2200" dirty="0">
                <a:solidFill>
                  <a:srgbClr val="0000CC"/>
                </a:solidFill>
              </a:rPr>
              <a:t> (Onondaga)</a:t>
            </a:r>
          </a:p>
          <a:p>
            <a:endParaRPr lang="en-US" dirty="0"/>
          </a:p>
        </p:txBody>
      </p:sp>
      <p:sp>
        <p:nvSpPr>
          <p:cNvPr id="7" name="Rectangle 6">
            <a:extLst>
              <a:ext uri="{FF2B5EF4-FFF2-40B4-BE49-F238E27FC236}">
                <a16:creationId xmlns:a16="http://schemas.microsoft.com/office/drawing/2014/main" id="{EA1A7910-2582-45CF-AADA-193260888962}"/>
              </a:ext>
            </a:extLst>
          </p:cNvPr>
          <p:cNvSpPr/>
          <p:nvPr/>
        </p:nvSpPr>
        <p:spPr>
          <a:xfrm>
            <a:off x="128482" y="1508869"/>
            <a:ext cx="9759157" cy="1323439"/>
          </a:xfrm>
          <a:prstGeom prst="rect">
            <a:avLst/>
          </a:prstGeom>
        </p:spPr>
        <p:txBody>
          <a:bodyPr wrap="square">
            <a:spAutoFit/>
          </a:bodyPr>
          <a:lstStyle/>
          <a:p>
            <a:pPr algn="ctr"/>
            <a:r>
              <a:rPr lang="en-US" sz="4000" b="1" dirty="0">
                <a:solidFill>
                  <a:srgbClr val="7030A0"/>
                </a:solidFill>
                <a:latin typeface="+mj-lt"/>
              </a:rPr>
              <a:t>NY State Assembly Alcohol &amp; Drug </a:t>
            </a:r>
          </a:p>
          <a:p>
            <a:pPr algn="ctr"/>
            <a:r>
              <a:rPr lang="en-US" sz="4000" b="1" dirty="0">
                <a:solidFill>
                  <a:srgbClr val="7030A0"/>
                </a:solidFill>
                <a:latin typeface="+mj-lt"/>
              </a:rPr>
              <a:t>Committee 2019</a:t>
            </a:r>
          </a:p>
        </p:txBody>
      </p:sp>
      <p:pic>
        <p:nvPicPr>
          <p:cNvPr id="8" name="Picture 7">
            <a:extLst>
              <a:ext uri="{FF2B5EF4-FFF2-40B4-BE49-F238E27FC236}">
                <a16:creationId xmlns:a16="http://schemas.microsoft.com/office/drawing/2014/main" id="{0D4D4E6F-D17E-4DD5-ABFF-5E722E7B1F2C}"/>
              </a:ext>
            </a:extLst>
          </p:cNvPr>
          <p:cNvPicPr>
            <a:picLocks noChangeAspect="1"/>
          </p:cNvPicPr>
          <p:nvPr/>
        </p:nvPicPr>
        <p:blipFill>
          <a:blip r:embed="rId3"/>
          <a:stretch>
            <a:fillRect/>
          </a:stretch>
        </p:blipFill>
        <p:spPr>
          <a:xfrm>
            <a:off x="149342" y="198115"/>
            <a:ext cx="1798476" cy="1310754"/>
          </a:xfrm>
          <a:prstGeom prst="rect">
            <a:avLst/>
          </a:prstGeom>
        </p:spPr>
      </p:pic>
    </p:spTree>
    <p:extLst>
      <p:ext uri="{BB962C8B-B14F-4D97-AF65-F5344CB8AC3E}">
        <p14:creationId xmlns:p14="http://schemas.microsoft.com/office/powerpoint/2010/main" val="206998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89EE-6837-4C63-B33C-E697DF518DA5}"/>
              </a:ext>
            </a:extLst>
          </p:cNvPr>
          <p:cNvSpPr>
            <a:spLocks noGrp="1"/>
          </p:cNvSpPr>
          <p:nvPr>
            <p:ph type="title"/>
          </p:nvPr>
        </p:nvSpPr>
        <p:spPr>
          <a:xfrm>
            <a:off x="389744" y="1528091"/>
            <a:ext cx="9458794" cy="1320800"/>
          </a:xfrm>
        </p:spPr>
        <p:txBody>
          <a:bodyPr>
            <a:noAutofit/>
          </a:bodyPr>
          <a:lstStyle/>
          <a:p>
            <a:pPr lvl="0" algn="ctr" defTabSz="914400">
              <a:spcBef>
                <a:spcPts val="0"/>
              </a:spcBef>
            </a:pPr>
            <a:r>
              <a:rPr lang="en-US" sz="3400" b="1" dirty="0">
                <a:solidFill>
                  <a:srgbClr val="7030A0"/>
                </a:solidFill>
                <a:ea typeface="+mn-ea"/>
                <a:cs typeface="+mn-cs"/>
              </a:rPr>
              <a:t>NY State Joint Senate Task Force on Opioids, Addictions, and Overdose Preventions</a:t>
            </a:r>
            <a:endParaRPr lang="en-US" sz="3400" b="1" dirty="0"/>
          </a:p>
        </p:txBody>
      </p:sp>
      <p:sp>
        <p:nvSpPr>
          <p:cNvPr id="3" name="Content Placeholder 2">
            <a:extLst>
              <a:ext uri="{FF2B5EF4-FFF2-40B4-BE49-F238E27FC236}">
                <a16:creationId xmlns:a16="http://schemas.microsoft.com/office/drawing/2014/main" id="{A9EF966E-7D76-4A71-A065-04127970E3AC}"/>
              </a:ext>
            </a:extLst>
          </p:cNvPr>
          <p:cNvSpPr>
            <a:spLocks noGrp="1"/>
          </p:cNvSpPr>
          <p:nvPr>
            <p:ph sz="half" idx="1"/>
          </p:nvPr>
        </p:nvSpPr>
        <p:spPr>
          <a:xfrm>
            <a:off x="677334" y="2874328"/>
            <a:ext cx="4184035" cy="3880774"/>
          </a:xfrm>
        </p:spPr>
        <p:txBody>
          <a:bodyPr>
            <a:normAutofit/>
          </a:bodyPr>
          <a:lstStyle/>
          <a:p>
            <a:pPr>
              <a:buFont typeface="Wingdings" panose="05000000000000000000" pitchFamily="2" charset="2"/>
              <a:buChar char="Ø"/>
            </a:pPr>
            <a:r>
              <a:rPr lang="en-US" dirty="0">
                <a:solidFill>
                  <a:srgbClr val="0000CC"/>
                </a:solidFill>
              </a:rPr>
              <a:t>CO-CHAIR- Carlucci</a:t>
            </a:r>
            <a:r>
              <a:rPr lang="en-US" dirty="0"/>
              <a:t> </a:t>
            </a:r>
            <a:r>
              <a:rPr lang="en-US" dirty="0">
                <a:solidFill>
                  <a:srgbClr val="0000CC"/>
                </a:solidFill>
              </a:rPr>
              <a:t>(Rockland, Westchester)</a:t>
            </a:r>
          </a:p>
          <a:p>
            <a:pPr>
              <a:buFont typeface="Wingdings" panose="05000000000000000000" pitchFamily="2" charset="2"/>
              <a:buChar char="Ø"/>
            </a:pPr>
            <a:r>
              <a:rPr lang="en-US" dirty="0">
                <a:solidFill>
                  <a:srgbClr val="0000CC"/>
                </a:solidFill>
              </a:rPr>
              <a:t>CO-CHAIR- Pete </a:t>
            </a:r>
            <a:r>
              <a:rPr lang="en-US" dirty="0" err="1">
                <a:solidFill>
                  <a:srgbClr val="0000CC"/>
                </a:solidFill>
              </a:rPr>
              <a:t>Harckham</a:t>
            </a:r>
            <a:r>
              <a:rPr lang="en-US" dirty="0">
                <a:solidFill>
                  <a:srgbClr val="0000CC"/>
                </a:solidFill>
              </a:rPr>
              <a:t>             (Westchester) </a:t>
            </a:r>
          </a:p>
          <a:p>
            <a:pPr>
              <a:buFont typeface="Wingdings" panose="05000000000000000000" pitchFamily="2" charset="2"/>
              <a:buChar char="Ø"/>
            </a:pPr>
            <a:r>
              <a:rPr lang="en-US" dirty="0">
                <a:solidFill>
                  <a:srgbClr val="FF0000"/>
                </a:solidFill>
              </a:rPr>
              <a:t>George A. Amedore, Jr.</a:t>
            </a:r>
            <a:r>
              <a:rPr lang="en-US" dirty="0"/>
              <a:t> </a:t>
            </a:r>
            <a:r>
              <a:rPr lang="en-US" dirty="0">
                <a:solidFill>
                  <a:srgbClr val="FF0000"/>
                </a:solidFill>
              </a:rPr>
              <a:t>(Albany, Greene, Montgomery, Schenectady, Ulster)</a:t>
            </a:r>
          </a:p>
          <a:p>
            <a:pPr>
              <a:buFont typeface="Wingdings" panose="05000000000000000000" pitchFamily="2" charset="2"/>
              <a:buChar char="Ø"/>
            </a:pPr>
            <a:r>
              <a:rPr lang="en-US" dirty="0">
                <a:solidFill>
                  <a:srgbClr val="0000CC"/>
                </a:solidFill>
              </a:rPr>
              <a:t>Jamaal T. Bailey</a:t>
            </a:r>
            <a:r>
              <a:rPr lang="en-US" dirty="0"/>
              <a:t> </a:t>
            </a:r>
            <a:r>
              <a:rPr lang="en-US" dirty="0">
                <a:solidFill>
                  <a:srgbClr val="0000CC"/>
                </a:solidFill>
              </a:rPr>
              <a:t>(Bronx, Westchester)</a:t>
            </a:r>
          </a:p>
          <a:p>
            <a:pPr>
              <a:buFont typeface="Wingdings" panose="05000000000000000000" pitchFamily="2" charset="2"/>
              <a:buChar char="Ø"/>
            </a:pPr>
            <a:r>
              <a:rPr lang="en-US" dirty="0">
                <a:solidFill>
                  <a:srgbClr val="0000CC"/>
                </a:solidFill>
              </a:rPr>
              <a:t>CO-CHAIR- Gustavo Rivera (Bronx)</a:t>
            </a:r>
          </a:p>
          <a:p>
            <a:pPr>
              <a:buFont typeface="Wingdings" panose="05000000000000000000" pitchFamily="2" charset="2"/>
              <a:buChar char="Ø"/>
            </a:pPr>
            <a:r>
              <a:rPr lang="en-US" dirty="0">
                <a:solidFill>
                  <a:srgbClr val="0000CC"/>
                </a:solidFill>
              </a:rPr>
              <a:t>Brian A. Benjamin (NYC)</a:t>
            </a:r>
            <a:endParaRPr lang="en-US" dirty="0"/>
          </a:p>
        </p:txBody>
      </p:sp>
      <p:sp>
        <p:nvSpPr>
          <p:cNvPr id="4" name="Content Placeholder 3">
            <a:extLst>
              <a:ext uri="{FF2B5EF4-FFF2-40B4-BE49-F238E27FC236}">
                <a16:creationId xmlns:a16="http://schemas.microsoft.com/office/drawing/2014/main" id="{16D810D6-6252-4171-B68A-24605BDD8208}"/>
              </a:ext>
            </a:extLst>
          </p:cNvPr>
          <p:cNvSpPr>
            <a:spLocks noGrp="1"/>
          </p:cNvSpPr>
          <p:nvPr>
            <p:ph sz="half" idx="2"/>
          </p:nvPr>
        </p:nvSpPr>
        <p:spPr>
          <a:xfrm>
            <a:off x="4861369" y="2823454"/>
            <a:ext cx="4184034" cy="3982522"/>
          </a:xfrm>
        </p:spPr>
        <p:txBody>
          <a:bodyPr>
            <a:normAutofit/>
          </a:bodyPr>
          <a:lstStyle/>
          <a:p>
            <a:pPr lvl="0">
              <a:buClr>
                <a:srgbClr val="90C226"/>
              </a:buClr>
              <a:buFont typeface="Wingdings" panose="05000000000000000000" pitchFamily="2" charset="2"/>
              <a:buChar char="Ø"/>
            </a:pPr>
            <a:r>
              <a:rPr lang="en-US" dirty="0">
                <a:solidFill>
                  <a:srgbClr val="FF0000"/>
                </a:solidFill>
              </a:rPr>
              <a:t>Patrick M. Gallivan</a:t>
            </a:r>
            <a:r>
              <a:rPr lang="en-US" dirty="0">
                <a:solidFill>
                  <a:prstClr val="black">
                    <a:lumMod val="75000"/>
                    <a:lumOff val="25000"/>
                  </a:prstClr>
                </a:solidFill>
              </a:rPr>
              <a:t> </a:t>
            </a:r>
            <a:r>
              <a:rPr lang="en-US" dirty="0">
                <a:solidFill>
                  <a:srgbClr val="FF0000"/>
                </a:solidFill>
              </a:rPr>
              <a:t>(Erie, Livingston, Monroe, Wyoming)</a:t>
            </a:r>
          </a:p>
          <a:p>
            <a:pPr lvl="0">
              <a:buClr>
                <a:srgbClr val="90C226"/>
              </a:buClr>
              <a:buFont typeface="Wingdings" panose="05000000000000000000" pitchFamily="2" charset="2"/>
              <a:buChar char="Ø"/>
            </a:pPr>
            <a:r>
              <a:rPr lang="en-US" dirty="0">
                <a:solidFill>
                  <a:srgbClr val="FF0000"/>
                </a:solidFill>
              </a:rPr>
              <a:t>Betty Little (Clinton, Essex, Franklin, Saint Lawrence, Warren, Washington)</a:t>
            </a:r>
          </a:p>
          <a:p>
            <a:pPr lvl="0">
              <a:buClr>
                <a:srgbClr val="90C226"/>
              </a:buClr>
              <a:buFont typeface="Wingdings" panose="05000000000000000000" pitchFamily="2" charset="2"/>
              <a:buChar char="Ø"/>
            </a:pPr>
            <a:r>
              <a:rPr lang="en-US" dirty="0">
                <a:solidFill>
                  <a:srgbClr val="0000CC"/>
                </a:solidFill>
              </a:rPr>
              <a:t>Monica R. Martinez (Suffolk)</a:t>
            </a:r>
          </a:p>
          <a:p>
            <a:pPr lvl="0">
              <a:buClr>
                <a:srgbClr val="90C226"/>
              </a:buClr>
              <a:buFont typeface="Wingdings" panose="05000000000000000000" pitchFamily="2" charset="2"/>
              <a:buChar char="Ø"/>
            </a:pPr>
            <a:r>
              <a:rPr lang="en-US" dirty="0">
                <a:solidFill>
                  <a:srgbClr val="0000CC"/>
                </a:solidFill>
              </a:rPr>
              <a:t>Rachel May (Madison, Oneida, Onondaga)</a:t>
            </a:r>
          </a:p>
          <a:p>
            <a:pPr lvl="0">
              <a:buClr>
                <a:srgbClr val="90C226"/>
              </a:buClr>
              <a:buFont typeface="Wingdings" panose="05000000000000000000" pitchFamily="2" charset="2"/>
              <a:buChar char="Ø"/>
            </a:pPr>
            <a:r>
              <a:rPr lang="en-US" dirty="0">
                <a:solidFill>
                  <a:srgbClr val="0000CC"/>
                </a:solidFill>
              </a:rPr>
              <a:t>Roxanne J. Persaud (Kings)</a:t>
            </a:r>
          </a:p>
          <a:p>
            <a:pPr lvl="0">
              <a:buClr>
                <a:srgbClr val="90C226"/>
              </a:buClr>
              <a:buFont typeface="Wingdings" panose="05000000000000000000" pitchFamily="2" charset="2"/>
              <a:buChar char="Ø"/>
            </a:pPr>
            <a:r>
              <a:rPr lang="en-US" dirty="0">
                <a:solidFill>
                  <a:srgbClr val="0000CC"/>
                </a:solidFill>
              </a:rPr>
              <a:t>Diane J. Savino (Kings, Richmond (Staten Island)</a:t>
            </a:r>
          </a:p>
        </p:txBody>
      </p:sp>
      <p:pic>
        <p:nvPicPr>
          <p:cNvPr id="6" name="Picture 5">
            <a:extLst>
              <a:ext uri="{FF2B5EF4-FFF2-40B4-BE49-F238E27FC236}">
                <a16:creationId xmlns:a16="http://schemas.microsoft.com/office/drawing/2014/main" id="{19A7B6A9-2EAF-4B69-8923-B81F62C089E2}"/>
              </a:ext>
            </a:extLst>
          </p:cNvPr>
          <p:cNvPicPr>
            <a:picLocks noChangeAspect="1"/>
          </p:cNvPicPr>
          <p:nvPr/>
        </p:nvPicPr>
        <p:blipFill>
          <a:blip r:embed="rId2"/>
          <a:stretch>
            <a:fillRect/>
          </a:stretch>
        </p:blipFill>
        <p:spPr>
          <a:xfrm>
            <a:off x="48684" y="102898"/>
            <a:ext cx="1504950" cy="1077713"/>
          </a:xfrm>
          <a:prstGeom prst="rect">
            <a:avLst/>
          </a:prstGeom>
        </p:spPr>
      </p:pic>
    </p:spTree>
    <p:extLst>
      <p:ext uri="{BB962C8B-B14F-4D97-AF65-F5344CB8AC3E}">
        <p14:creationId xmlns:p14="http://schemas.microsoft.com/office/powerpoint/2010/main" val="12894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3126-E62A-47C9-AB8D-BE37D198EAB4}"/>
              </a:ext>
            </a:extLst>
          </p:cNvPr>
          <p:cNvSpPr>
            <a:spLocks noGrp="1"/>
          </p:cNvSpPr>
          <p:nvPr>
            <p:ph type="title"/>
          </p:nvPr>
        </p:nvSpPr>
        <p:spPr/>
        <p:txBody>
          <a:bodyPr/>
          <a:lstStyle/>
          <a:p>
            <a:pPr algn="ctr"/>
            <a:r>
              <a:rPr lang="en-US" altLang="en-US" sz="4000" b="1" dirty="0">
                <a:solidFill>
                  <a:srgbClr val="7030A0"/>
                </a:solidFill>
              </a:rPr>
              <a:t>OUR ADVOCACY WORKS</a:t>
            </a:r>
            <a:endParaRPr lang="en-US" dirty="0"/>
          </a:p>
        </p:txBody>
      </p:sp>
      <p:sp>
        <p:nvSpPr>
          <p:cNvPr id="3" name="Content Placeholder 2">
            <a:extLst>
              <a:ext uri="{FF2B5EF4-FFF2-40B4-BE49-F238E27FC236}">
                <a16:creationId xmlns:a16="http://schemas.microsoft.com/office/drawing/2014/main" id="{48B6EC52-FA69-4B7C-AC9A-F056B316D134}"/>
              </a:ext>
            </a:extLst>
          </p:cNvPr>
          <p:cNvSpPr>
            <a:spLocks noGrp="1"/>
          </p:cNvSpPr>
          <p:nvPr>
            <p:ph sz="half" idx="1"/>
          </p:nvPr>
        </p:nvSpPr>
        <p:spPr>
          <a:xfrm>
            <a:off x="677334" y="1472016"/>
            <a:ext cx="8596668" cy="5224721"/>
          </a:xfrm>
        </p:spPr>
        <p:txBody>
          <a:bodyPr>
            <a:normAutofit/>
          </a:bodyPr>
          <a:lstStyle/>
          <a:p>
            <a:pPr marL="0" lvl="0" indent="0" algn="ctr">
              <a:buClr>
                <a:srgbClr val="90C226"/>
              </a:buClr>
              <a:buNone/>
            </a:pPr>
            <a:r>
              <a:rPr lang="en-US" altLang="en-US" sz="2400" b="1" dirty="0">
                <a:solidFill>
                  <a:prstClr val="black"/>
                </a:solidFill>
              </a:rPr>
              <a:t>State Wins:</a:t>
            </a:r>
          </a:p>
          <a:p>
            <a:pPr marL="0" lvl="0" indent="0" algn="ctr">
              <a:buClr>
                <a:srgbClr val="90C226"/>
              </a:buClr>
              <a:buNone/>
            </a:pPr>
            <a:endParaRPr lang="en-US" altLang="en-US" sz="2400" b="1" dirty="0">
              <a:solidFill>
                <a:prstClr val="black"/>
              </a:solidFill>
            </a:endParaRPr>
          </a:p>
          <a:p>
            <a:pPr lvl="0">
              <a:buClr>
                <a:srgbClr val="90C226"/>
              </a:buClr>
              <a:buFont typeface="Wingdings" panose="05000000000000000000" pitchFamily="2" charset="2"/>
              <a:buChar char="Ø"/>
            </a:pPr>
            <a:r>
              <a:rPr lang="en-US" altLang="en-US" sz="2200" dirty="0">
                <a:solidFill>
                  <a:prstClr val="black"/>
                </a:solidFill>
              </a:rPr>
              <a:t>2014 Eleven total Bills passed improving insurance coverages </a:t>
            </a:r>
          </a:p>
          <a:p>
            <a:pPr lvl="0">
              <a:buClr>
                <a:srgbClr val="90C226"/>
              </a:buClr>
              <a:buFont typeface="Wingdings" panose="05000000000000000000" pitchFamily="2" charset="2"/>
              <a:buChar char="Ø"/>
            </a:pPr>
            <a:r>
              <a:rPr lang="en-US" altLang="en-US" sz="2200" dirty="0">
                <a:solidFill>
                  <a:prstClr val="black"/>
                </a:solidFill>
              </a:rPr>
              <a:t>2016 Significant funding increases to OASAS (RCOC’s etc.)</a:t>
            </a:r>
          </a:p>
          <a:p>
            <a:pPr lvl="0">
              <a:buClr>
                <a:srgbClr val="90C226"/>
              </a:buClr>
              <a:buFont typeface="Wingdings" panose="05000000000000000000" pitchFamily="2" charset="2"/>
              <a:buChar char="Ø"/>
            </a:pPr>
            <a:r>
              <a:rPr lang="en-US" altLang="en-US" sz="2200" dirty="0">
                <a:solidFill>
                  <a:prstClr val="black"/>
                </a:solidFill>
              </a:rPr>
              <a:t>additional insurance improvements </a:t>
            </a:r>
          </a:p>
          <a:p>
            <a:pPr lvl="0">
              <a:buClr>
                <a:srgbClr val="90C226"/>
              </a:buClr>
              <a:buFont typeface="Wingdings" panose="05000000000000000000" pitchFamily="2" charset="2"/>
              <a:buChar char="Ø"/>
            </a:pPr>
            <a:r>
              <a:rPr lang="en-US" altLang="en-US" sz="2200" dirty="0">
                <a:solidFill>
                  <a:prstClr val="black"/>
                </a:solidFill>
              </a:rPr>
              <a:t>2018 A07689-A/S6544-B: Eliminating patient brokering in NYS.</a:t>
            </a:r>
          </a:p>
          <a:p>
            <a:pPr lvl="0">
              <a:buClr>
                <a:srgbClr val="90C226"/>
              </a:buClr>
              <a:buFont typeface="Wingdings" panose="05000000000000000000" pitchFamily="2" charset="2"/>
              <a:buChar char="Ø"/>
            </a:pPr>
            <a:r>
              <a:rPr lang="en-US" altLang="en-US" sz="2200" dirty="0">
                <a:solidFill>
                  <a:prstClr val="black"/>
                </a:solidFill>
              </a:rPr>
              <a:t>2019 advocates around the state advocated for a recovery tax credit.</a:t>
            </a:r>
          </a:p>
          <a:p>
            <a:pPr lvl="0">
              <a:buClr>
                <a:srgbClr val="90C226"/>
              </a:buClr>
              <a:buFont typeface="Wingdings" panose="05000000000000000000" pitchFamily="2" charset="2"/>
              <a:buChar char="Ø"/>
            </a:pPr>
            <a:r>
              <a:rPr lang="en-US" altLang="en-US" sz="2200" dirty="0">
                <a:solidFill>
                  <a:prstClr val="black"/>
                </a:solidFill>
              </a:rPr>
              <a:t>MAT access improvements </a:t>
            </a:r>
          </a:p>
        </p:txBody>
      </p:sp>
      <p:pic>
        <p:nvPicPr>
          <p:cNvPr id="5" name="Picture 4">
            <a:extLst>
              <a:ext uri="{FF2B5EF4-FFF2-40B4-BE49-F238E27FC236}">
                <a16:creationId xmlns:a16="http://schemas.microsoft.com/office/drawing/2014/main" id="{0060E5D6-56D4-4F57-8CB4-20A1EBF763F3}"/>
              </a:ext>
            </a:extLst>
          </p:cNvPr>
          <p:cNvPicPr>
            <a:picLocks noChangeAspect="1"/>
          </p:cNvPicPr>
          <p:nvPr/>
        </p:nvPicPr>
        <p:blipFill>
          <a:blip r:embed="rId3"/>
          <a:stretch>
            <a:fillRect/>
          </a:stretch>
        </p:blipFill>
        <p:spPr>
          <a:xfrm>
            <a:off x="159540" y="161262"/>
            <a:ext cx="1798476" cy="1310754"/>
          </a:xfrm>
          <a:prstGeom prst="rect">
            <a:avLst/>
          </a:prstGeom>
        </p:spPr>
      </p:pic>
    </p:spTree>
    <p:extLst>
      <p:ext uri="{BB962C8B-B14F-4D97-AF65-F5344CB8AC3E}">
        <p14:creationId xmlns:p14="http://schemas.microsoft.com/office/powerpoint/2010/main" val="201391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0C7D-39D7-4B89-B581-0EFD1ED1FEE4}"/>
              </a:ext>
            </a:extLst>
          </p:cNvPr>
          <p:cNvSpPr>
            <a:spLocks noGrp="1"/>
          </p:cNvSpPr>
          <p:nvPr>
            <p:ph type="title"/>
          </p:nvPr>
        </p:nvSpPr>
        <p:spPr/>
        <p:txBody>
          <a:bodyPr>
            <a:normAutofit/>
          </a:bodyPr>
          <a:lstStyle/>
          <a:p>
            <a:r>
              <a:rPr lang="en-US" sz="4400" b="1" i="1" dirty="0">
                <a:solidFill>
                  <a:srgbClr val="7030A0"/>
                </a:solidFill>
              </a:rPr>
              <a:t>Building a sphere of influence</a:t>
            </a:r>
          </a:p>
        </p:txBody>
      </p:sp>
      <p:sp>
        <p:nvSpPr>
          <p:cNvPr id="3" name="Content Placeholder 2">
            <a:extLst>
              <a:ext uri="{FF2B5EF4-FFF2-40B4-BE49-F238E27FC236}">
                <a16:creationId xmlns:a16="http://schemas.microsoft.com/office/drawing/2014/main" id="{70B5CCF5-7CAD-4737-950C-E2C0B448D95F}"/>
              </a:ext>
            </a:extLst>
          </p:cNvPr>
          <p:cNvSpPr>
            <a:spLocks noGrp="1"/>
          </p:cNvSpPr>
          <p:nvPr>
            <p:ph idx="1"/>
          </p:nvPr>
        </p:nvSpPr>
        <p:spPr/>
        <p:txBody>
          <a:bodyPr>
            <a:normAutofit fontScale="92500" lnSpcReduction="10000"/>
          </a:bodyPr>
          <a:lstStyle/>
          <a:p>
            <a:r>
              <a:rPr lang="en-US" dirty="0"/>
              <a:t>Our early history included a targeted strategy aimed at developing relationships with key (influential) legislators and relevant Senate and Assembly committee chairs. This groundwork and strategic planning has served us well in recent years.</a:t>
            </a:r>
          </a:p>
          <a:p>
            <a:r>
              <a:rPr lang="en-US" dirty="0"/>
              <a:t>Long Island was particularly influential with the Senate during the years 2008-2018 with Senate leaders Dean Skelos &amp; John Flanagan both from Long Island and an all Republican LI Senate delegation referred to as the “Long Island nine”.</a:t>
            </a:r>
          </a:p>
          <a:p>
            <a:r>
              <a:rPr lang="en-US" dirty="0"/>
              <a:t>For several years we heard that’s great we know Long Island is at the table but we need to hear from others elsewhere. FOR-NY has made that part of our mission targeting other RCO’s and adding important voices through strategic coordination i.e., FOR-DO and Senator Seward (Insurance Committee)</a:t>
            </a:r>
          </a:p>
          <a:p>
            <a:r>
              <a:rPr lang="en-US" dirty="0"/>
              <a:t>We are seeking to further expand the influence of our communities of recovery statewide by identifying and coordinating (adding faces and voices) from all areas of NY State (Connective Tissue) </a:t>
            </a:r>
            <a:br>
              <a:rPr lang="en-US" dirty="0"/>
            </a:br>
            <a:endParaRPr lang="en-US" dirty="0"/>
          </a:p>
        </p:txBody>
      </p:sp>
    </p:spTree>
    <p:extLst>
      <p:ext uri="{BB962C8B-B14F-4D97-AF65-F5344CB8AC3E}">
        <p14:creationId xmlns:p14="http://schemas.microsoft.com/office/powerpoint/2010/main" val="38784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E930E-F4DD-403C-9E06-BCFDFBA2C996}"/>
              </a:ext>
            </a:extLst>
          </p:cNvPr>
          <p:cNvPicPr>
            <a:picLocks noChangeAspect="1"/>
          </p:cNvPicPr>
          <p:nvPr/>
        </p:nvPicPr>
        <p:blipFill rotWithShape="1">
          <a:blip r:embed="rId2">
            <a:extLst>
              <a:ext uri="{28A0092B-C50C-407E-A947-70E740481C1C}">
                <a14:useLocalDpi xmlns:a14="http://schemas.microsoft.com/office/drawing/2010/main" val="0"/>
              </a:ext>
            </a:extLst>
          </a:blip>
          <a:srcRect l="69" t="162" r="202" b="-1587"/>
          <a:stretch/>
        </p:blipFill>
        <p:spPr>
          <a:xfrm>
            <a:off x="-628617" y="-381740"/>
            <a:ext cx="12820617" cy="7239741"/>
          </a:xfrm>
          <a:prstGeom prst="rect">
            <a:avLst/>
          </a:prstGeom>
        </p:spPr>
      </p:pic>
    </p:spTree>
    <p:extLst>
      <p:ext uri="{BB962C8B-B14F-4D97-AF65-F5344CB8AC3E}">
        <p14:creationId xmlns:p14="http://schemas.microsoft.com/office/powerpoint/2010/main" val="136011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1998519" y="0"/>
            <a:ext cx="7766936" cy="2226792"/>
          </a:xfrm>
        </p:spPr>
        <p:txBody>
          <a:bodyPr>
            <a:noAutofit/>
          </a:bodyPr>
          <a:lstStyle/>
          <a:p>
            <a:pPr algn="ctr"/>
            <a:endParaRPr lang="en-US" altLang="en-US" sz="4000" dirty="0">
              <a:solidFill>
                <a:srgbClr val="7030A0"/>
              </a:solidFill>
            </a:endParaRPr>
          </a:p>
          <a:p>
            <a:pPr algn="ctr"/>
            <a:r>
              <a:rPr lang="en-US" altLang="en-US" sz="4000" b="1" dirty="0">
                <a:solidFill>
                  <a:srgbClr val="7030A0"/>
                </a:solidFill>
              </a:rPr>
              <a:t>How Advocacy Works</a:t>
            </a:r>
          </a:p>
          <a:p>
            <a:pPr algn="ctr"/>
            <a:endParaRPr lang="en-US" altLang="en-US" dirty="0">
              <a:solidFill>
                <a:srgbClr val="7030A0"/>
              </a:solidFill>
            </a:endParaRPr>
          </a:p>
          <a:p>
            <a:pPr marL="342900" indent="-342900" algn="l">
              <a:spcBef>
                <a:spcPts val="0"/>
              </a:spcBef>
              <a:buAutoNum type="arabicPeriod"/>
            </a:pPr>
            <a:r>
              <a:rPr lang="en-US" sz="2000" b="1" dirty="0">
                <a:solidFill>
                  <a:schemeClr val="tx1"/>
                </a:solidFill>
              </a:rPr>
              <a:t>Have an idea about an issue of importance-</a:t>
            </a:r>
            <a:r>
              <a:rPr lang="en-US" sz="2000" b="1" dirty="0"/>
              <a:t> For example delayed access to medication assisted treatment</a:t>
            </a:r>
          </a:p>
          <a:p>
            <a:pPr marL="342900" indent="-342900" algn="l">
              <a:spcBef>
                <a:spcPts val="0"/>
              </a:spcBef>
              <a:buAutoNum type="arabicPeriod"/>
            </a:pPr>
            <a:r>
              <a:rPr lang="en-US" sz="2000" b="1" dirty="0">
                <a:solidFill>
                  <a:schemeClr val="tx1"/>
                </a:solidFill>
              </a:rPr>
              <a:t>Organize-</a:t>
            </a:r>
            <a:r>
              <a:rPr lang="en-US" sz="2000" b="1" dirty="0"/>
              <a:t> bring others together around that issue: who else is invested in this issue, are there other advocacy organizations working on this issue?</a:t>
            </a:r>
          </a:p>
          <a:p>
            <a:pPr marL="342900" indent="-342900" algn="l">
              <a:spcBef>
                <a:spcPts val="0"/>
              </a:spcBef>
              <a:buAutoNum type="arabicPeriod"/>
            </a:pPr>
            <a:r>
              <a:rPr lang="en-US" sz="2000" b="1" dirty="0">
                <a:solidFill>
                  <a:schemeClr val="tx1"/>
                </a:solidFill>
              </a:rPr>
              <a:t>Do your homework- </a:t>
            </a:r>
            <a:r>
              <a:rPr lang="en-US" sz="2000" b="1" dirty="0"/>
              <a:t>is there already legislation introduced on this issue? If yes, write a letter in support, if no, work with your elected officials to draft legislation to correct the issue</a:t>
            </a:r>
          </a:p>
          <a:p>
            <a:pPr marL="342900" indent="-342900" algn="l">
              <a:spcBef>
                <a:spcPts val="0"/>
              </a:spcBef>
              <a:buAutoNum type="arabicPeriod"/>
            </a:pPr>
            <a:r>
              <a:rPr lang="en-US" sz="2000" b="1" dirty="0">
                <a:solidFill>
                  <a:schemeClr val="tx1"/>
                </a:solidFill>
              </a:rPr>
              <a:t>Advocate- </a:t>
            </a:r>
            <a:r>
              <a:rPr lang="en-US" sz="2000" b="1" dirty="0"/>
              <a:t>Hold rallies, hold educational forums, meet with elected officials- both local- geographically and issue based- committee chairs that impact that issue for example: the insurance committee</a:t>
            </a:r>
          </a:p>
          <a:p>
            <a:pPr marL="342900" indent="-342900" algn="l">
              <a:spcBef>
                <a:spcPts val="0"/>
              </a:spcBef>
              <a:buAutoNum type="arabicPeriod"/>
            </a:pPr>
            <a:r>
              <a:rPr lang="en-US" sz="2000" b="1" dirty="0">
                <a:solidFill>
                  <a:schemeClr val="tx1"/>
                </a:solidFill>
              </a:rPr>
              <a:t>Be persistent- </a:t>
            </a:r>
            <a:r>
              <a:rPr lang="en-US" sz="2000" b="1" dirty="0"/>
              <a:t>DON’T GIVE UP! Keep organizing and keep advocating until we win!</a:t>
            </a:r>
          </a:p>
        </p:txBody>
      </p:sp>
      <p:pic>
        <p:nvPicPr>
          <p:cNvPr id="5" name="Picture 4">
            <a:extLst>
              <a:ext uri="{FF2B5EF4-FFF2-40B4-BE49-F238E27FC236}">
                <a16:creationId xmlns:a16="http://schemas.microsoft.com/office/drawing/2014/main" id="{D56231BD-B4B9-4145-BA75-52761E1E5322}"/>
              </a:ext>
            </a:extLst>
          </p:cNvPr>
          <p:cNvPicPr>
            <a:picLocks noChangeAspect="1"/>
          </p:cNvPicPr>
          <p:nvPr/>
        </p:nvPicPr>
        <p:blipFill>
          <a:blip r:embed="rId3"/>
          <a:stretch>
            <a:fillRect/>
          </a:stretch>
        </p:blipFill>
        <p:spPr>
          <a:xfrm>
            <a:off x="853362" y="208660"/>
            <a:ext cx="1798476" cy="1310754"/>
          </a:xfrm>
          <a:prstGeom prst="rect">
            <a:avLst/>
          </a:prstGeom>
        </p:spPr>
      </p:pic>
    </p:spTree>
    <p:extLst>
      <p:ext uri="{BB962C8B-B14F-4D97-AF65-F5344CB8AC3E}">
        <p14:creationId xmlns:p14="http://schemas.microsoft.com/office/powerpoint/2010/main" val="19954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 </a:t>
            </a:r>
          </a:p>
        </p:txBody>
      </p:sp>
      <p:sp>
        <p:nvSpPr>
          <p:cNvPr id="3" name="Subtitle 2"/>
          <p:cNvSpPr>
            <a:spLocks noGrp="1"/>
          </p:cNvSpPr>
          <p:nvPr>
            <p:ph sz="half" idx="1"/>
          </p:nvPr>
        </p:nvSpPr>
        <p:spPr>
          <a:xfrm>
            <a:off x="167456" y="2160589"/>
            <a:ext cx="4693914" cy="3880772"/>
          </a:xfrm>
        </p:spPr>
        <p:txBody>
          <a:bodyPr>
            <a:noAutofit/>
          </a:bodyPr>
          <a:lstStyle/>
          <a:p>
            <a:pPr lvl="0">
              <a:buClr>
                <a:srgbClr val="90C226"/>
              </a:buClr>
              <a:buFont typeface="Wingdings" panose="05000000000000000000" pitchFamily="2" charset="2"/>
              <a:buChar char="Ø"/>
            </a:pPr>
            <a:r>
              <a:rPr lang="en-US" dirty="0">
                <a:solidFill>
                  <a:prstClr val="black">
                    <a:lumMod val="75000"/>
                    <a:lumOff val="25000"/>
                  </a:prstClr>
                </a:solidFill>
              </a:rPr>
              <a:t>Identify the people who will be going from your group to Albany</a:t>
            </a:r>
          </a:p>
          <a:p>
            <a:pPr lvl="0">
              <a:buClr>
                <a:srgbClr val="90C226"/>
              </a:buClr>
              <a:buFont typeface="Wingdings" panose="05000000000000000000" pitchFamily="2" charset="2"/>
              <a:buChar char="Ø"/>
            </a:pPr>
            <a:r>
              <a:rPr lang="en-US" dirty="0">
                <a:solidFill>
                  <a:prstClr val="black">
                    <a:lumMod val="75000"/>
                    <a:lumOff val="25000"/>
                  </a:prstClr>
                </a:solidFill>
              </a:rPr>
              <a:t>Get addresses of the individuals (this is how you will find their elected officials)</a:t>
            </a:r>
          </a:p>
          <a:p>
            <a:pPr lvl="0">
              <a:buClr>
                <a:srgbClr val="90C226"/>
              </a:buClr>
              <a:buFont typeface="Wingdings" panose="05000000000000000000" pitchFamily="2" charset="2"/>
              <a:buChar char="Ø"/>
            </a:pPr>
            <a:r>
              <a:rPr lang="en-US" dirty="0">
                <a:solidFill>
                  <a:prstClr val="black">
                    <a:lumMod val="75000"/>
                    <a:lumOff val="25000"/>
                  </a:prstClr>
                </a:solidFill>
              </a:rPr>
              <a:t>To find Assembly Members follow this link: </a:t>
            </a:r>
            <a:r>
              <a:rPr lang="en-US" dirty="0">
                <a:hlinkClick r:id="rId3"/>
              </a:rPr>
              <a:t>https://nyassembly.gov/mem/search/</a:t>
            </a:r>
            <a:r>
              <a:rPr lang="en-US" dirty="0"/>
              <a:t> </a:t>
            </a:r>
            <a:r>
              <a:rPr lang="en-US" dirty="0">
                <a:solidFill>
                  <a:prstClr val="black">
                    <a:lumMod val="75000"/>
                    <a:lumOff val="25000"/>
                  </a:prstClr>
                </a:solidFill>
              </a:rPr>
              <a:t>Enter the address you collected from your group members to identify their officials. </a:t>
            </a:r>
          </a:p>
        </p:txBody>
      </p:sp>
      <p:sp>
        <p:nvSpPr>
          <p:cNvPr id="5" name="Content Placeholder 4">
            <a:extLst>
              <a:ext uri="{FF2B5EF4-FFF2-40B4-BE49-F238E27FC236}">
                <a16:creationId xmlns:a16="http://schemas.microsoft.com/office/drawing/2014/main" id="{100C60CE-2094-4DED-B511-7E49A749175E}"/>
              </a:ext>
            </a:extLst>
          </p:cNvPr>
          <p:cNvSpPr>
            <a:spLocks noGrp="1"/>
          </p:cNvSpPr>
          <p:nvPr>
            <p:ph sz="half" idx="2"/>
          </p:nvPr>
        </p:nvSpPr>
        <p:spPr>
          <a:xfrm>
            <a:off x="5089970" y="2160589"/>
            <a:ext cx="5063680" cy="4396907"/>
          </a:xfrm>
        </p:spPr>
        <p:txBody>
          <a:bodyPr>
            <a:noAutofit/>
          </a:bodyPr>
          <a:lstStyle/>
          <a:p>
            <a:pPr lvl="0">
              <a:buClr>
                <a:srgbClr val="90C226"/>
              </a:buClr>
              <a:buFont typeface="Wingdings" panose="05000000000000000000" pitchFamily="2" charset="2"/>
              <a:buChar char="Ø"/>
            </a:pPr>
            <a:r>
              <a:rPr lang="en-US" dirty="0">
                <a:solidFill>
                  <a:prstClr val="black">
                    <a:lumMod val="75000"/>
                    <a:lumOff val="25000"/>
                  </a:prstClr>
                </a:solidFill>
              </a:rPr>
              <a:t>To find Senators follow this link: </a:t>
            </a:r>
            <a:r>
              <a:rPr lang="en-US" dirty="0">
                <a:solidFill>
                  <a:schemeClr val="accent1"/>
                </a:solidFill>
                <a:hlinkClick r:id="rId4">
                  <a:extLst>
                    <a:ext uri="{A12FA001-AC4F-418D-AE19-62706E023703}">
                      <ahyp:hlinkClr xmlns:ahyp="http://schemas.microsoft.com/office/drawing/2018/hyperlinkcolor" val="tx"/>
                    </a:ext>
                  </a:extLst>
                </a:hlinkClick>
              </a:rPr>
              <a:t>https://www.nysenate.gov/find-my-senator</a:t>
            </a:r>
            <a:r>
              <a:rPr lang="en-US" dirty="0">
                <a:solidFill>
                  <a:schemeClr val="accent1"/>
                </a:solidFill>
              </a:rPr>
              <a:t> </a:t>
            </a:r>
            <a:r>
              <a:rPr lang="en-US" dirty="0">
                <a:solidFill>
                  <a:prstClr val="black">
                    <a:lumMod val="75000"/>
                    <a:lumOff val="25000"/>
                  </a:prstClr>
                </a:solidFill>
              </a:rPr>
              <a:t>Enter the address you collected from your group members to identify their officials </a:t>
            </a:r>
          </a:p>
          <a:p>
            <a:pPr>
              <a:buFont typeface="Wingdings" panose="05000000000000000000" pitchFamily="2" charset="2"/>
              <a:buChar char="Ø"/>
            </a:pPr>
            <a:r>
              <a:rPr lang="en-US" dirty="0"/>
              <a:t>Once you have the officials identified call their Albany offices so you can obtain the Albany Schedulers email address.</a:t>
            </a:r>
          </a:p>
          <a:p>
            <a:pPr>
              <a:buFont typeface="Wingdings" panose="05000000000000000000" pitchFamily="2" charset="2"/>
              <a:buChar char="Ø"/>
            </a:pPr>
            <a:r>
              <a:rPr lang="en-US" dirty="0"/>
              <a:t>Send the email requesting an appointment for Stand Up for Recovery Day between 1:30pm-3pm. Typically the scheduler will want to know the topic of the meeting, what issues will be discussed, how many attendees there will be, and if the attendees are constituents.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55" y="191266"/>
            <a:ext cx="1506612" cy="1078734"/>
          </a:xfrm>
          <a:prstGeom prst="rect">
            <a:avLst/>
          </a:prstGeom>
        </p:spPr>
      </p:pic>
      <p:sp>
        <p:nvSpPr>
          <p:cNvPr id="7" name="Rectangle 6">
            <a:extLst>
              <a:ext uri="{FF2B5EF4-FFF2-40B4-BE49-F238E27FC236}">
                <a16:creationId xmlns:a16="http://schemas.microsoft.com/office/drawing/2014/main" id="{FF60810C-328F-41B6-AC04-25FEB9665683}"/>
              </a:ext>
            </a:extLst>
          </p:cNvPr>
          <p:cNvSpPr/>
          <p:nvPr/>
        </p:nvSpPr>
        <p:spPr>
          <a:xfrm>
            <a:off x="1747152" y="300504"/>
            <a:ext cx="7453891" cy="1938992"/>
          </a:xfrm>
          <a:prstGeom prst="rect">
            <a:avLst/>
          </a:prstGeom>
        </p:spPr>
        <p:txBody>
          <a:bodyPr wrap="square">
            <a:spAutoFit/>
          </a:bodyPr>
          <a:lstStyle/>
          <a:p>
            <a:pPr lvl="0" algn="ctr" defTabSz="457200">
              <a:spcBef>
                <a:spcPts val="1000"/>
              </a:spcBef>
              <a:buClr>
                <a:srgbClr val="90C226"/>
              </a:buClr>
              <a:buSzPct val="80000"/>
            </a:pPr>
            <a:r>
              <a:rPr lang="en-US" altLang="en-US" sz="4000" b="1" dirty="0">
                <a:solidFill>
                  <a:srgbClr val="7030A0"/>
                </a:solidFill>
              </a:rPr>
              <a:t>How to set up meetings with your elected officials for Stand Up For Recovery Day:</a:t>
            </a:r>
          </a:p>
        </p:txBody>
      </p:sp>
    </p:spTree>
    <p:extLst>
      <p:ext uri="{BB962C8B-B14F-4D97-AF65-F5344CB8AC3E}">
        <p14:creationId xmlns:p14="http://schemas.microsoft.com/office/powerpoint/2010/main" val="21180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628650" y="1085851"/>
            <a:ext cx="9350818" cy="3015996"/>
          </a:xfrm>
        </p:spPr>
        <p:txBody>
          <a:bodyPr>
            <a:noAutofit/>
          </a:bodyPr>
          <a:lstStyle/>
          <a:p>
            <a:pPr algn="ctr"/>
            <a:r>
              <a:rPr lang="en-US" altLang="en-US" sz="4000" b="1" dirty="0">
                <a:solidFill>
                  <a:srgbClr val="7030A0"/>
                </a:solidFill>
                <a:latin typeface="+mj-lt"/>
              </a:rPr>
              <a:t>Example Email</a:t>
            </a:r>
          </a:p>
          <a:p>
            <a:pPr marL="285750" indent="-285750" algn="l">
              <a:buFontTx/>
              <a:buChar char="-"/>
            </a:pPr>
            <a:r>
              <a:rPr lang="en-US" sz="1600" dirty="0"/>
              <a:t>Dear (Insert schedulers name or officials name),</a:t>
            </a:r>
          </a:p>
          <a:p>
            <a:pPr marL="285750" indent="-285750" algn="l">
              <a:buFontTx/>
              <a:buChar char="-"/>
            </a:pPr>
            <a:endParaRPr lang="en-US" sz="1600" dirty="0"/>
          </a:p>
          <a:p>
            <a:pPr marL="285750" indent="-285750" algn="l">
              <a:buFontTx/>
              <a:buChar char="-"/>
            </a:pPr>
            <a:r>
              <a:rPr lang="en-US" sz="1600" dirty="0"/>
              <a:t>(RCO‘s name or groups name) will be in Albany on (date) for Friends of Recovery NY’s Stand Up for Recovery Day. We would like to schedule a meeting with (officials name) on (date) to discuss the needs of the recovery community in (senate or assembly district #). We are looking to schedule a meeting between (time frame) and hope you can schedule this meeting for us. We know that the (officials name) may be in session during this time and are not opposed to meeting with the Chief of Staff, the Legislative Director, or legislative staff. Thank you for your time. Please don’t hesitate to reach out to (your contact information or contact persons information) if you have any questions regarding this meeting. </a:t>
            </a:r>
          </a:p>
          <a:p>
            <a:pPr marL="285750" indent="-285750" algn="l">
              <a:buFontTx/>
              <a:buChar char="-"/>
            </a:pPr>
            <a:endParaRPr lang="en-US" sz="1600" dirty="0"/>
          </a:p>
          <a:p>
            <a:pPr marL="285750" indent="-285750" algn="l">
              <a:buFontTx/>
              <a:buChar char="-"/>
            </a:pPr>
            <a:r>
              <a:rPr lang="en-US" sz="1600" dirty="0"/>
              <a:t>Have a wonderful day!</a:t>
            </a:r>
          </a:p>
          <a:p>
            <a:pPr marL="285750" indent="-285750" algn="l">
              <a:buFontTx/>
              <a:buChar char="-"/>
            </a:pPr>
            <a:endParaRPr lang="en-US" sz="1600" dirty="0"/>
          </a:p>
          <a:p>
            <a:pPr marL="285750" indent="-285750" algn="l">
              <a:buFontTx/>
              <a:buChar char="-"/>
            </a:pPr>
            <a:r>
              <a:rPr lang="en-US" sz="1600" dirty="0"/>
              <a:t>Sincerely,</a:t>
            </a:r>
          </a:p>
          <a:p>
            <a:pPr marL="285750" indent="-285750" algn="l">
              <a:buFontTx/>
              <a:buChar char="-"/>
            </a:pPr>
            <a:r>
              <a:rPr lang="en-US" sz="1600" dirty="0"/>
              <a:t>(your name)</a:t>
            </a:r>
          </a:p>
          <a:p>
            <a:pPr marL="285750" indent="-285750" algn="l">
              <a:buFontTx/>
              <a:buChar char="-"/>
            </a:pPr>
            <a:r>
              <a:rPr lang="en-US" sz="1600" dirty="0"/>
              <a:t>(your contact information)</a:t>
            </a:r>
            <a:endParaRPr lang="en-US" altLang="en-US" sz="1600" dirty="0"/>
          </a:p>
          <a:p>
            <a:pPr marL="285750" indent="-285750" algn="l">
              <a:buFontTx/>
              <a:buChar char="-"/>
            </a:pPr>
            <a:endParaRPr lang="en-US" sz="1200" dirty="0"/>
          </a:p>
          <a:p>
            <a:pPr algn="l"/>
            <a:endParaRPr lang="en-US" alt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05" y="170007"/>
            <a:ext cx="1506612" cy="1078734"/>
          </a:xfrm>
          <a:prstGeom prst="rect">
            <a:avLst/>
          </a:prstGeom>
        </p:spPr>
      </p:pic>
    </p:spTree>
    <p:extLst>
      <p:ext uri="{BB962C8B-B14F-4D97-AF65-F5344CB8AC3E}">
        <p14:creationId xmlns:p14="http://schemas.microsoft.com/office/powerpoint/2010/main" val="389775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1663710" y="318407"/>
            <a:ext cx="7766937" cy="2468989"/>
          </a:xfrm>
        </p:spPr>
        <p:txBody>
          <a:bodyPr>
            <a:noAutofit/>
          </a:bodyPr>
          <a:lstStyle/>
          <a:p>
            <a:pPr algn="ctr"/>
            <a:r>
              <a:rPr lang="en-US" altLang="en-US" sz="4000" b="1" dirty="0">
                <a:solidFill>
                  <a:srgbClr val="7030A0"/>
                </a:solidFill>
                <a:latin typeface="+mj-lt"/>
              </a:rPr>
              <a:t>Timeline for Requesting meetings</a:t>
            </a:r>
          </a:p>
          <a:p>
            <a:pPr marL="342900" indent="-342900" algn="l">
              <a:buFont typeface="Wingdings" panose="05000000000000000000" pitchFamily="2" charset="2"/>
              <a:buChar char="Ø"/>
            </a:pPr>
            <a:r>
              <a:rPr lang="en-US" sz="2000" dirty="0"/>
              <a:t>You should try and begin scheduling meetings 1-2 months prior to Stand Up for Recovery Day (start now!)</a:t>
            </a:r>
          </a:p>
          <a:p>
            <a:pPr marL="342900" indent="-342900" algn="l">
              <a:buFont typeface="Wingdings" panose="05000000000000000000" pitchFamily="2" charset="2"/>
              <a:buChar char="Ø"/>
            </a:pPr>
            <a:r>
              <a:rPr lang="en-US" sz="2000" dirty="0"/>
              <a:t>You can also call district offices to schedule appointments in your districts prior to SURD. This helps develop relationships with your officials.</a:t>
            </a:r>
          </a:p>
          <a:p>
            <a:pPr marL="342900" indent="-342900" algn="l">
              <a:buFont typeface="Wingdings" panose="05000000000000000000" pitchFamily="2" charset="2"/>
              <a:buChar char="Ø"/>
            </a:pPr>
            <a:r>
              <a:rPr lang="en-US" sz="2000" dirty="0"/>
              <a:t>Once you have sent the initial meeting request if you have not heard from your officials within 2 weeks do a follow up call to the Albany office, reminding them you have a meeting request in with the scheduler. </a:t>
            </a:r>
          </a:p>
          <a:p>
            <a:pPr marL="342900" indent="-342900" algn="l">
              <a:buFont typeface="Wingdings" panose="05000000000000000000" pitchFamily="2" charset="2"/>
              <a:buChar char="Ø"/>
            </a:pPr>
            <a:r>
              <a:rPr lang="en-US" sz="2000" dirty="0"/>
              <a:t>Continue calling and emailing every 2 weeks or so until you get your appointment, </a:t>
            </a:r>
          </a:p>
          <a:p>
            <a:pPr marL="342900" indent="-342900" algn="l">
              <a:buFont typeface="Wingdings" panose="05000000000000000000" pitchFamily="2" charset="2"/>
              <a:buChar char="Ø"/>
            </a:pPr>
            <a:r>
              <a:rPr lang="en-US" sz="2000" dirty="0"/>
              <a:t>If you are scheduling multiple appointments, it may be helpful to keep a spreadsheet of the officials the meeting time and location. </a:t>
            </a:r>
          </a:p>
          <a:p>
            <a:pPr marL="171450" indent="-171450" algn="l">
              <a:buFont typeface="Arial" panose="020B0604020202020204" pitchFamily="34" charset="0"/>
              <a:buChar char="•"/>
            </a:pPr>
            <a:endParaRPr lang="en-US" altLang="en-US" sz="1200" dirty="0"/>
          </a:p>
          <a:p>
            <a:pPr marL="285750" indent="-285750" algn="l">
              <a:buFontTx/>
              <a:buChar char="-"/>
            </a:pPr>
            <a:endParaRPr lang="en-US" sz="1200" dirty="0"/>
          </a:p>
          <a:p>
            <a:pPr algn="l"/>
            <a:endParaRPr lang="en-US" alt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05" y="170007"/>
            <a:ext cx="1506612" cy="1078734"/>
          </a:xfrm>
          <a:prstGeom prst="rect">
            <a:avLst/>
          </a:prstGeom>
        </p:spPr>
      </p:pic>
    </p:spTree>
    <p:extLst>
      <p:ext uri="{BB962C8B-B14F-4D97-AF65-F5344CB8AC3E}">
        <p14:creationId xmlns:p14="http://schemas.microsoft.com/office/powerpoint/2010/main" val="241260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725" y="2757679"/>
            <a:ext cx="7766936" cy="1646302"/>
          </a:xfrm>
        </p:spPr>
        <p:txBody>
          <a:bodyPr/>
          <a:lstStyle/>
          <a:p>
            <a:r>
              <a:rPr lang="en-US" sz="1800" dirty="0"/>
              <a:t>. </a:t>
            </a:r>
          </a:p>
        </p:txBody>
      </p:sp>
      <p:sp>
        <p:nvSpPr>
          <p:cNvPr id="3" name="Subtitle 2"/>
          <p:cNvSpPr>
            <a:spLocks noGrp="1"/>
          </p:cNvSpPr>
          <p:nvPr>
            <p:ph type="subTitle" idx="1"/>
          </p:nvPr>
        </p:nvSpPr>
        <p:spPr>
          <a:xfrm>
            <a:off x="2212532" y="2393886"/>
            <a:ext cx="7766936" cy="1661706"/>
          </a:xfrm>
        </p:spPr>
        <p:txBody>
          <a:bodyPr>
            <a:noAutofit/>
          </a:bodyPr>
          <a:lstStyle/>
          <a:p>
            <a:pPr algn="ctr"/>
            <a:r>
              <a:rPr lang="en-US" sz="4000" b="1" dirty="0">
                <a:solidFill>
                  <a:srgbClr val="7030A0"/>
                </a:solidFill>
              </a:rPr>
              <a:t>Your Presenters:</a:t>
            </a:r>
          </a:p>
          <a:p>
            <a:pPr algn="ctr"/>
            <a:r>
              <a:rPr lang="en-US" sz="2200" dirty="0"/>
              <a:t>Allison Weingarten, FOR-NY</a:t>
            </a:r>
          </a:p>
          <a:p>
            <a:pPr algn="ctr"/>
            <a:r>
              <a:rPr lang="en-US" sz="2200" dirty="0"/>
              <a:t>Ashley Livingston, FOR-WW</a:t>
            </a:r>
          </a:p>
          <a:p>
            <a:pPr algn="ctr"/>
            <a:r>
              <a:rPr lang="en-US" sz="2200" dirty="0"/>
              <a:t>Richard Buckman, LIRA</a:t>
            </a:r>
          </a:p>
        </p:txBody>
      </p:sp>
      <p:pic>
        <p:nvPicPr>
          <p:cNvPr id="5" name="Picture 4">
            <a:extLst>
              <a:ext uri="{FF2B5EF4-FFF2-40B4-BE49-F238E27FC236}">
                <a16:creationId xmlns:a16="http://schemas.microsoft.com/office/drawing/2014/main" id="{7D89610E-F98A-4B3B-8F56-2FE8EBD4D4A5}"/>
              </a:ext>
            </a:extLst>
          </p:cNvPr>
          <p:cNvPicPr>
            <a:picLocks noChangeAspect="1"/>
          </p:cNvPicPr>
          <p:nvPr/>
        </p:nvPicPr>
        <p:blipFill>
          <a:blip r:embed="rId3"/>
          <a:stretch>
            <a:fillRect/>
          </a:stretch>
        </p:blipFill>
        <p:spPr>
          <a:xfrm>
            <a:off x="872412" y="245859"/>
            <a:ext cx="1798476" cy="1310754"/>
          </a:xfrm>
          <a:prstGeom prst="rect">
            <a:avLst/>
          </a:prstGeom>
        </p:spPr>
      </p:pic>
    </p:spTree>
    <p:extLst>
      <p:ext uri="{BB962C8B-B14F-4D97-AF65-F5344CB8AC3E}">
        <p14:creationId xmlns:p14="http://schemas.microsoft.com/office/powerpoint/2010/main" val="106574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1663710" y="318407"/>
            <a:ext cx="7766937" cy="5559879"/>
          </a:xfrm>
        </p:spPr>
        <p:txBody>
          <a:bodyPr>
            <a:noAutofit/>
          </a:bodyPr>
          <a:lstStyle/>
          <a:p>
            <a:pPr algn="ctr"/>
            <a:r>
              <a:rPr lang="en-US" altLang="en-US" sz="4000" b="1" dirty="0">
                <a:solidFill>
                  <a:srgbClr val="7030A0"/>
                </a:solidFill>
                <a:latin typeface="+mj-lt"/>
              </a:rPr>
              <a:t>Recording your Meetings</a:t>
            </a:r>
          </a:p>
          <a:p>
            <a:pPr marL="171450" indent="-171450" algn="l">
              <a:buFont typeface="Arial" panose="020B0604020202020204" pitchFamily="34" charset="0"/>
              <a:buChar char="•"/>
            </a:pPr>
            <a:endParaRPr lang="en-US" altLang="en-US" sz="1200" dirty="0"/>
          </a:p>
          <a:p>
            <a:pPr marL="171450" indent="-171450" algn="l">
              <a:buFont typeface="Arial" panose="020B0604020202020204" pitchFamily="34" charset="0"/>
              <a:buChar char="•"/>
            </a:pPr>
            <a:endParaRPr lang="en-US" altLang="en-US" sz="1200" dirty="0"/>
          </a:p>
          <a:p>
            <a:pPr marL="171450" indent="-171450" algn="l">
              <a:buFont typeface="Arial" panose="020B0604020202020204" pitchFamily="34" charset="0"/>
              <a:buChar char="•"/>
            </a:pPr>
            <a:r>
              <a:rPr lang="en-US" altLang="en-US" sz="2800" dirty="0"/>
              <a:t>Once you schedule your meeting, please record it here! </a:t>
            </a:r>
          </a:p>
          <a:p>
            <a:pPr marL="171450" indent="-171450" algn="l">
              <a:buFont typeface="Arial" panose="020B0604020202020204" pitchFamily="34" charset="0"/>
              <a:buChar char="•"/>
            </a:pPr>
            <a:endParaRPr lang="en-US" altLang="en-US" sz="1200" dirty="0"/>
          </a:p>
          <a:p>
            <a:pPr algn="l"/>
            <a:r>
              <a:rPr lang="en-US" altLang="en-US" sz="2400" dirty="0">
                <a:hlinkClick r:id="rId3"/>
              </a:rPr>
              <a:t>https://friendsofrecoverynewyork-my.sharepoint.com/:x:/g/personal/aweingarten_for-ny_org/EfN9rmaoevZAv-omZ-5SkKoBfCIs482lyQTpRAxbBdv1kw?e=dgmogx</a:t>
            </a:r>
            <a:r>
              <a:rPr lang="en-US" altLang="en-US" sz="24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05" y="170007"/>
            <a:ext cx="1506612" cy="1078734"/>
          </a:xfrm>
          <a:prstGeom prst="rect">
            <a:avLst/>
          </a:prstGeom>
        </p:spPr>
      </p:pic>
      <p:sp>
        <p:nvSpPr>
          <p:cNvPr id="5" name="Rectangle 1">
            <a:extLst>
              <a:ext uri="{FF2B5EF4-FFF2-40B4-BE49-F238E27FC236}">
                <a16:creationId xmlns:a16="http://schemas.microsoft.com/office/drawing/2014/main" id="{3812B89A-E240-42E5-A290-D64A0CFB74F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FA26696A-9FCD-4199-81C3-3CCF2EE3909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739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 </a:t>
            </a:r>
          </a:p>
        </p:txBody>
      </p:sp>
      <p:sp>
        <p:nvSpPr>
          <p:cNvPr id="7" name="Content Placeholder 6">
            <a:extLst>
              <a:ext uri="{FF2B5EF4-FFF2-40B4-BE49-F238E27FC236}">
                <a16:creationId xmlns:a16="http://schemas.microsoft.com/office/drawing/2014/main" id="{C6C3914F-1883-41D8-9376-8567E3AFFA30}"/>
              </a:ext>
            </a:extLst>
          </p:cNvPr>
          <p:cNvSpPr>
            <a:spLocks noGrp="1"/>
          </p:cNvSpPr>
          <p:nvPr>
            <p:ph idx="1"/>
          </p:nvPr>
        </p:nvSpPr>
        <p:spPr/>
        <p:txBody>
          <a:bodyPr/>
          <a:lstStyle/>
          <a:p>
            <a:pPr marL="0" indent="0" algn="ctr">
              <a:buNone/>
            </a:pPr>
            <a:r>
              <a:rPr lang="en-US" sz="2200" dirty="0"/>
              <a:t>Federal Legislation</a:t>
            </a:r>
          </a:p>
          <a:p>
            <a:pPr>
              <a:buFont typeface="Wingdings" panose="05000000000000000000" pitchFamily="2" charset="2"/>
              <a:buChar char="Ø"/>
            </a:pPr>
            <a:r>
              <a:rPr lang="en-US" sz="2200" dirty="0"/>
              <a:t>Go to </a:t>
            </a:r>
            <a:r>
              <a:rPr lang="en-US" sz="2200" dirty="0">
                <a:hlinkClick r:id="rId3"/>
              </a:rPr>
              <a:t>https://www.congress.gov</a:t>
            </a:r>
            <a:r>
              <a:rPr lang="en-US" sz="2200" dirty="0"/>
              <a:t> </a:t>
            </a:r>
          </a:p>
          <a:p>
            <a:pPr>
              <a:buFont typeface="Wingdings" panose="05000000000000000000" pitchFamily="2" charset="2"/>
              <a:buChar char="Ø"/>
            </a:pPr>
            <a:r>
              <a:rPr lang="en-US" sz="2200" dirty="0"/>
              <a:t>You can search legislation by its number or by a topic.</a:t>
            </a:r>
          </a:p>
          <a:p>
            <a:pPr>
              <a:buFont typeface="Wingdings" panose="05000000000000000000" pitchFamily="2" charset="2"/>
              <a:buChar char="Ø"/>
            </a:pPr>
            <a:r>
              <a:rPr lang="en-US" sz="2200" dirty="0"/>
              <a:t>House of Representative bills start with HR and have a number. (Ex. HR248- Mainstreaming Addiction Treatment Act of 2019)</a:t>
            </a:r>
          </a:p>
          <a:p>
            <a:pPr>
              <a:buFont typeface="Wingdings" panose="05000000000000000000" pitchFamily="2" charset="2"/>
              <a:buChar char="Ø"/>
            </a:pPr>
            <a:r>
              <a:rPr lang="en-US" sz="2200" dirty="0"/>
              <a:t>Senate bills start with S and have a number (Ex. S2074- Mainstreaming Addiction Treatment Act 2019)</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55" y="191266"/>
            <a:ext cx="1506612" cy="1078734"/>
          </a:xfrm>
          <a:prstGeom prst="rect">
            <a:avLst/>
          </a:prstGeom>
        </p:spPr>
      </p:pic>
      <p:sp>
        <p:nvSpPr>
          <p:cNvPr id="9" name="Rectangle 8">
            <a:extLst>
              <a:ext uri="{FF2B5EF4-FFF2-40B4-BE49-F238E27FC236}">
                <a16:creationId xmlns:a16="http://schemas.microsoft.com/office/drawing/2014/main" id="{DD191AB3-018D-4827-A250-4D086D23B54B}"/>
              </a:ext>
            </a:extLst>
          </p:cNvPr>
          <p:cNvSpPr/>
          <p:nvPr/>
        </p:nvSpPr>
        <p:spPr>
          <a:xfrm>
            <a:off x="2207755" y="730633"/>
            <a:ext cx="6532558" cy="707886"/>
          </a:xfrm>
          <a:prstGeom prst="rect">
            <a:avLst/>
          </a:prstGeom>
        </p:spPr>
        <p:txBody>
          <a:bodyPr wrap="none">
            <a:spAutoFit/>
          </a:bodyPr>
          <a:lstStyle/>
          <a:p>
            <a:r>
              <a:rPr lang="en-US" sz="4000" b="1" dirty="0">
                <a:solidFill>
                  <a:srgbClr val="7030A0"/>
                </a:solidFill>
                <a:latin typeface="+mj-lt"/>
              </a:rPr>
              <a:t>How to Look up legislation</a:t>
            </a:r>
          </a:p>
        </p:txBody>
      </p:sp>
    </p:spTree>
    <p:extLst>
      <p:ext uri="{BB962C8B-B14F-4D97-AF65-F5344CB8AC3E}">
        <p14:creationId xmlns:p14="http://schemas.microsoft.com/office/powerpoint/2010/main" val="233721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 </a:t>
            </a:r>
          </a:p>
        </p:txBody>
      </p:sp>
      <p:sp>
        <p:nvSpPr>
          <p:cNvPr id="7" name="Content Placeholder 6">
            <a:extLst>
              <a:ext uri="{FF2B5EF4-FFF2-40B4-BE49-F238E27FC236}">
                <a16:creationId xmlns:a16="http://schemas.microsoft.com/office/drawing/2014/main" id="{C6C3914F-1883-41D8-9376-8567E3AFFA30}"/>
              </a:ext>
            </a:extLst>
          </p:cNvPr>
          <p:cNvSpPr>
            <a:spLocks noGrp="1"/>
          </p:cNvSpPr>
          <p:nvPr>
            <p:ph sz="half" idx="1"/>
          </p:nvPr>
        </p:nvSpPr>
        <p:spPr>
          <a:xfrm>
            <a:off x="167455" y="2106010"/>
            <a:ext cx="4693914" cy="4615301"/>
          </a:xfrm>
        </p:spPr>
        <p:txBody>
          <a:bodyPr>
            <a:normAutofit fontScale="62500" lnSpcReduction="20000"/>
          </a:bodyPr>
          <a:lstStyle/>
          <a:p>
            <a:pPr marL="0" indent="0" algn="ctr">
              <a:buNone/>
            </a:pPr>
            <a:r>
              <a:rPr lang="en-US" sz="4500" dirty="0"/>
              <a:t>Assembly</a:t>
            </a:r>
          </a:p>
          <a:p>
            <a:pPr>
              <a:buFont typeface="Wingdings" panose="05000000000000000000" pitchFamily="2" charset="2"/>
              <a:buChar char="Ø"/>
            </a:pPr>
            <a:r>
              <a:rPr lang="en-US" sz="4000" dirty="0"/>
              <a:t>For Assembly bills go to </a:t>
            </a:r>
            <a:r>
              <a:rPr lang="en-US" sz="4000" dirty="0">
                <a:hlinkClick r:id="rId3"/>
              </a:rPr>
              <a:t>https://nyassembly.gov/leg/</a:t>
            </a:r>
            <a:endParaRPr lang="en-US" sz="4000" dirty="0"/>
          </a:p>
          <a:p>
            <a:pPr>
              <a:buFont typeface="Wingdings" panose="05000000000000000000" pitchFamily="2" charset="2"/>
              <a:buChar char="Ø"/>
            </a:pPr>
            <a:r>
              <a:rPr lang="en-US" sz="4000" dirty="0"/>
              <a:t>You can search legislation by its number.</a:t>
            </a:r>
          </a:p>
          <a:p>
            <a:pPr>
              <a:buFont typeface="Wingdings" panose="05000000000000000000" pitchFamily="2" charset="2"/>
              <a:buChar char="Ø"/>
            </a:pPr>
            <a:r>
              <a:rPr lang="en-US" sz="4000" dirty="0"/>
              <a:t>Assembly bills start with A and have a number. (Ex. A8774B- Relates to the establishment of a program for the use of medication assisted treatment for inmates)</a:t>
            </a:r>
          </a:p>
          <a:p>
            <a:pPr marL="0" indent="0">
              <a:buNone/>
            </a:pPr>
            <a:endParaRPr lang="en-US" dirty="0"/>
          </a:p>
        </p:txBody>
      </p:sp>
      <p:sp>
        <p:nvSpPr>
          <p:cNvPr id="3" name="Content Placeholder 2">
            <a:extLst>
              <a:ext uri="{FF2B5EF4-FFF2-40B4-BE49-F238E27FC236}">
                <a16:creationId xmlns:a16="http://schemas.microsoft.com/office/drawing/2014/main" id="{CF92CAF3-1170-4776-A6EB-6BA9CDCAF41F}"/>
              </a:ext>
            </a:extLst>
          </p:cNvPr>
          <p:cNvSpPr>
            <a:spLocks noGrp="1"/>
          </p:cNvSpPr>
          <p:nvPr>
            <p:ph sz="half" idx="2"/>
          </p:nvPr>
        </p:nvSpPr>
        <p:spPr>
          <a:xfrm>
            <a:off x="5089970" y="2160589"/>
            <a:ext cx="4184034" cy="4506145"/>
          </a:xfrm>
        </p:spPr>
        <p:txBody>
          <a:bodyPr>
            <a:normAutofit fontScale="62500" lnSpcReduction="20000"/>
          </a:bodyPr>
          <a:lstStyle/>
          <a:p>
            <a:pPr marL="0" lvl="0" indent="0" algn="ctr">
              <a:buClr>
                <a:srgbClr val="90C226"/>
              </a:buClr>
              <a:buNone/>
            </a:pPr>
            <a:r>
              <a:rPr lang="en-US" sz="4500" dirty="0">
                <a:solidFill>
                  <a:prstClr val="black">
                    <a:lumMod val="75000"/>
                    <a:lumOff val="25000"/>
                  </a:prstClr>
                </a:solidFill>
              </a:rPr>
              <a:t>State </a:t>
            </a:r>
          </a:p>
          <a:p>
            <a:pPr lvl="0">
              <a:buClr>
                <a:srgbClr val="90C226"/>
              </a:buClr>
              <a:buFont typeface="Wingdings" panose="05000000000000000000" pitchFamily="2" charset="2"/>
              <a:buChar char="Ø"/>
            </a:pPr>
            <a:r>
              <a:rPr lang="en-US" sz="4000" dirty="0">
                <a:solidFill>
                  <a:prstClr val="black">
                    <a:lumMod val="75000"/>
                    <a:lumOff val="25000"/>
                  </a:prstClr>
                </a:solidFill>
              </a:rPr>
              <a:t>For Senate bills go to </a:t>
            </a:r>
            <a:r>
              <a:rPr lang="en-US" sz="4000" dirty="0">
                <a:hlinkClick r:id="rId4"/>
              </a:rPr>
              <a:t>https://www.nysenate.gov/legislation</a:t>
            </a:r>
            <a:endParaRPr lang="en-US" sz="4000" dirty="0"/>
          </a:p>
          <a:p>
            <a:pPr lvl="0">
              <a:buClr>
                <a:srgbClr val="90C226"/>
              </a:buClr>
              <a:buFont typeface="Wingdings" panose="05000000000000000000" pitchFamily="2" charset="2"/>
              <a:buChar char="Ø"/>
            </a:pPr>
            <a:r>
              <a:rPr lang="en-US" sz="4000" dirty="0">
                <a:solidFill>
                  <a:prstClr val="black">
                    <a:lumMod val="75000"/>
                    <a:lumOff val="25000"/>
                  </a:prstClr>
                </a:solidFill>
              </a:rPr>
              <a:t>You can search legislation by its number.</a:t>
            </a:r>
          </a:p>
          <a:p>
            <a:pPr lvl="0">
              <a:buClr>
                <a:srgbClr val="90C226"/>
              </a:buClr>
              <a:buFont typeface="Wingdings" panose="05000000000000000000" pitchFamily="2" charset="2"/>
              <a:buChar char="Ø"/>
            </a:pPr>
            <a:r>
              <a:rPr lang="en-US" sz="4000" dirty="0">
                <a:solidFill>
                  <a:prstClr val="black">
                    <a:lumMod val="75000"/>
                    <a:lumOff val="25000"/>
                  </a:prstClr>
                </a:solidFill>
              </a:rPr>
              <a:t>Senate bills start with S and have a number (Ex. S8914A- Relates to the establishment of a program for the use of medication assisted treatment for inmates)</a:t>
            </a:r>
          </a:p>
          <a:p>
            <a:pPr lvl="0">
              <a:buClr>
                <a:srgbClr val="90C226"/>
              </a:buClr>
              <a:buFont typeface="Wingdings" panose="05000000000000000000" pitchFamily="2" charset="2"/>
              <a:buChar char="Ø"/>
            </a:pPr>
            <a:endParaRPr lang="en-US" sz="4200" dirty="0">
              <a:solidFill>
                <a:prstClr val="black">
                  <a:lumMod val="75000"/>
                  <a:lumOff val="25000"/>
                </a:prstClr>
              </a:solidFill>
            </a:endParaRPr>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55" y="191266"/>
            <a:ext cx="1506612" cy="1078734"/>
          </a:xfrm>
          <a:prstGeom prst="rect">
            <a:avLst/>
          </a:prstGeom>
        </p:spPr>
      </p:pic>
      <p:sp>
        <p:nvSpPr>
          <p:cNvPr id="9" name="Rectangle 8">
            <a:extLst>
              <a:ext uri="{FF2B5EF4-FFF2-40B4-BE49-F238E27FC236}">
                <a16:creationId xmlns:a16="http://schemas.microsoft.com/office/drawing/2014/main" id="{DD191AB3-018D-4827-A250-4D086D23B54B}"/>
              </a:ext>
            </a:extLst>
          </p:cNvPr>
          <p:cNvSpPr/>
          <p:nvPr/>
        </p:nvSpPr>
        <p:spPr>
          <a:xfrm>
            <a:off x="2211375" y="344105"/>
            <a:ext cx="6532558" cy="1851789"/>
          </a:xfrm>
          <a:prstGeom prst="rect">
            <a:avLst/>
          </a:prstGeom>
        </p:spPr>
        <p:txBody>
          <a:bodyPr wrap="none">
            <a:spAutoFit/>
          </a:bodyPr>
          <a:lstStyle/>
          <a:p>
            <a:r>
              <a:rPr lang="en-US" sz="4000" b="1" dirty="0">
                <a:solidFill>
                  <a:srgbClr val="7030A0"/>
                </a:solidFill>
                <a:latin typeface="+mj-lt"/>
              </a:rPr>
              <a:t>How to Look up legislation</a:t>
            </a:r>
          </a:p>
          <a:p>
            <a:pPr lvl="0" algn="ctr" defTabSz="457200">
              <a:spcBef>
                <a:spcPts val="1000"/>
              </a:spcBef>
              <a:buClr>
                <a:srgbClr val="90C226"/>
              </a:buClr>
              <a:buSzPct val="80000"/>
            </a:pPr>
            <a:r>
              <a:rPr lang="en-US" sz="2600" b="1" dirty="0">
                <a:solidFill>
                  <a:prstClr val="black">
                    <a:lumMod val="75000"/>
                    <a:lumOff val="25000"/>
                  </a:prstClr>
                </a:solidFill>
              </a:rPr>
              <a:t>State  Legislation</a:t>
            </a:r>
          </a:p>
          <a:p>
            <a:endParaRPr lang="en-US" sz="4000" b="1" dirty="0">
              <a:solidFill>
                <a:srgbClr val="7030A0"/>
              </a:solidFill>
              <a:latin typeface="+mj-lt"/>
            </a:endParaRPr>
          </a:p>
        </p:txBody>
      </p:sp>
    </p:spTree>
    <p:extLst>
      <p:ext uri="{BB962C8B-B14F-4D97-AF65-F5344CB8AC3E}">
        <p14:creationId xmlns:p14="http://schemas.microsoft.com/office/powerpoint/2010/main" val="56141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1398912" y="1632857"/>
            <a:ext cx="8043668" cy="2468989"/>
          </a:xfrm>
        </p:spPr>
        <p:txBody>
          <a:bodyPr>
            <a:noAutofit/>
          </a:bodyPr>
          <a:lstStyle/>
          <a:p>
            <a:pPr algn="l"/>
            <a:r>
              <a:rPr lang="en-US" altLang="en-US" sz="1400" dirty="0"/>
              <a:t>Working on Your Advocacy Message</a:t>
            </a:r>
          </a:p>
          <a:p>
            <a:pPr algn="l"/>
            <a:endParaRPr lang="en-US" altLang="en-US" sz="1200" dirty="0"/>
          </a:p>
          <a:p>
            <a:pPr marL="285750" indent="-285750" algn="l">
              <a:buFontTx/>
              <a:buChar char="-"/>
            </a:pPr>
            <a:endParaRPr lang="en-US" sz="1200" dirty="0"/>
          </a:p>
          <a:p>
            <a:pPr algn="l"/>
            <a:endParaRPr lang="en-US" alt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12" y="276401"/>
            <a:ext cx="1506612" cy="1078734"/>
          </a:xfrm>
          <a:prstGeom prst="rect">
            <a:avLst/>
          </a:prstGeom>
        </p:spPr>
      </p:pic>
      <p:sp>
        <p:nvSpPr>
          <p:cNvPr id="5" name="Content Placeholder 2">
            <a:extLst>
              <a:ext uri="{FF2B5EF4-FFF2-40B4-BE49-F238E27FC236}">
                <a16:creationId xmlns:a16="http://schemas.microsoft.com/office/drawing/2014/main" id="{430CB44D-F48B-4DA6-BE0D-D4BB30C32407}"/>
              </a:ext>
            </a:extLst>
          </p:cNvPr>
          <p:cNvSpPr txBox="1">
            <a:spLocks/>
          </p:cNvSpPr>
          <p:nvPr/>
        </p:nvSpPr>
        <p:spPr>
          <a:xfrm>
            <a:off x="845912" y="216145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solidFill>
                  <a:schemeClr val="tx1"/>
                </a:solidFill>
              </a:rPr>
              <a:t>General outline for an effective pitch</a:t>
            </a:r>
          </a:p>
          <a:p>
            <a:pPr lvl="1"/>
            <a:r>
              <a:rPr lang="en-US" dirty="0">
                <a:solidFill>
                  <a:schemeClr val="tx1"/>
                </a:solidFill>
              </a:rPr>
              <a:t>Introduce yourself and quickly describe who you are and what connects you to the issue you are pitching</a:t>
            </a:r>
          </a:p>
          <a:p>
            <a:pPr lvl="1"/>
            <a:r>
              <a:rPr lang="en-US" dirty="0">
                <a:solidFill>
                  <a:schemeClr val="tx1"/>
                </a:solidFill>
              </a:rPr>
              <a:t>State your case</a:t>
            </a:r>
          </a:p>
          <a:p>
            <a:pPr lvl="1"/>
            <a:r>
              <a:rPr lang="en-US" dirty="0">
                <a:solidFill>
                  <a:schemeClr val="tx1"/>
                </a:solidFill>
              </a:rPr>
              <a:t>Suggest how the listener can resolve the problem</a:t>
            </a:r>
          </a:p>
          <a:p>
            <a:pPr lvl="1"/>
            <a:r>
              <a:rPr lang="en-US" dirty="0">
                <a:solidFill>
                  <a:schemeClr val="tx1"/>
                </a:solidFill>
              </a:rPr>
              <a:t>Explain how you can help the listener in resolving the problem</a:t>
            </a:r>
          </a:p>
          <a:p>
            <a:pPr marL="457200" lvl="1" indent="0">
              <a:buNone/>
            </a:pPr>
            <a:r>
              <a:rPr lang="en-US" dirty="0">
                <a:solidFill>
                  <a:schemeClr val="tx1"/>
                </a:solidFill>
              </a:rPr>
              <a:t>BEFORE YOU END</a:t>
            </a:r>
          </a:p>
          <a:p>
            <a:pPr lvl="1"/>
            <a:r>
              <a:rPr lang="en-US" dirty="0">
                <a:solidFill>
                  <a:schemeClr val="tx1"/>
                </a:solidFill>
              </a:rPr>
              <a:t>End with a call to action—a future meeting or a phone call to continue the conversation—Keep them engaged! [“When can we talk again?”]</a:t>
            </a:r>
          </a:p>
          <a:p>
            <a:pPr lvl="1"/>
            <a:r>
              <a:rPr lang="en-US" dirty="0">
                <a:solidFill>
                  <a:schemeClr val="tx1"/>
                </a:solidFill>
              </a:rPr>
              <a:t>Ask for a business card and supply one as well if possible</a:t>
            </a:r>
          </a:p>
          <a:p>
            <a:pPr marL="457200" lvl="1" indent="0">
              <a:buNone/>
            </a:pPr>
            <a:endParaRPr lang="en-US" dirty="0">
              <a:solidFill>
                <a:schemeClr val="tx1"/>
              </a:solidFill>
            </a:endParaRPr>
          </a:p>
          <a:p>
            <a:pPr marL="457200" lvl="1" indent="0">
              <a:buFont typeface="Wingdings 3" charset="2"/>
              <a:buNone/>
            </a:pPr>
            <a:endParaRPr lang="en-US" dirty="0">
              <a:solidFill>
                <a:schemeClr val="tx1"/>
              </a:solidFill>
            </a:endParaRPr>
          </a:p>
          <a:p>
            <a:pPr marL="457200" lvl="1" indent="0">
              <a:buFont typeface="Wingdings 3" charset="2"/>
              <a:buNone/>
            </a:pPr>
            <a:endParaRPr lang="en-US" dirty="0">
              <a:solidFill>
                <a:schemeClr val="tx1"/>
              </a:solidFill>
            </a:endParaRPr>
          </a:p>
        </p:txBody>
      </p:sp>
    </p:spTree>
    <p:extLst>
      <p:ext uri="{BB962C8B-B14F-4D97-AF65-F5344CB8AC3E}">
        <p14:creationId xmlns:p14="http://schemas.microsoft.com/office/powerpoint/2010/main" val="191605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039" y="1966543"/>
            <a:ext cx="8596668" cy="4740442"/>
          </a:xfrm>
        </p:spPr>
        <p:txBody>
          <a:bodyPr>
            <a:normAutofit fontScale="25000" lnSpcReduction="20000"/>
          </a:bodyPr>
          <a:lstStyle/>
          <a:p>
            <a:pPr marL="1143000" indent="-1143000">
              <a:lnSpc>
                <a:spcPct val="120000"/>
              </a:lnSpc>
              <a:spcBef>
                <a:spcPts val="0"/>
              </a:spcBef>
              <a:buFont typeface="+mj-lt"/>
              <a:buAutoNum type="arabicPeriod"/>
            </a:pPr>
            <a:r>
              <a:rPr lang="en-US" sz="7200" b="1" dirty="0">
                <a:solidFill>
                  <a:schemeClr val="tx1">
                    <a:lumMod val="50000"/>
                    <a:lumOff val="50000"/>
                  </a:schemeClr>
                </a:solidFill>
              </a:rPr>
              <a:t>Choose an issue that is important to you. (see our policy statement for examples!)</a:t>
            </a:r>
          </a:p>
          <a:p>
            <a:pPr marL="1143000" indent="-1143000">
              <a:lnSpc>
                <a:spcPct val="120000"/>
              </a:lnSpc>
              <a:spcBef>
                <a:spcPts val="0"/>
              </a:spcBef>
              <a:buFont typeface="+mj-lt"/>
              <a:buAutoNum type="arabicPeriod"/>
            </a:pPr>
            <a:r>
              <a:rPr lang="en-US" sz="7200" b="1" dirty="0">
                <a:solidFill>
                  <a:schemeClr val="tx1">
                    <a:lumMod val="50000"/>
                    <a:lumOff val="50000"/>
                  </a:schemeClr>
                </a:solidFill>
              </a:rPr>
              <a:t>Organize: Who else supports this issue and can help you with it</a:t>
            </a:r>
          </a:p>
          <a:p>
            <a:pPr marL="1143000" indent="-1143000">
              <a:buFont typeface="+mj-lt"/>
              <a:buAutoNum type="arabicPeriod"/>
            </a:pPr>
            <a:r>
              <a:rPr lang="en-US" sz="7200" b="1" dirty="0">
                <a:solidFill>
                  <a:schemeClr val="tx1">
                    <a:lumMod val="50000"/>
                    <a:lumOff val="50000"/>
                  </a:schemeClr>
                </a:solidFill>
              </a:rPr>
              <a:t>Information collecting- does any legislation already exist on this issue?</a:t>
            </a:r>
          </a:p>
          <a:p>
            <a:pPr marL="1143000" indent="-1143000">
              <a:buFont typeface="+mj-lt"/>
              <a:buAutoNum type="arabicPeriod"/>
            </a:pPr>
            <a:r>
              <a:rPr lang="en-US" sz="7200" b="1" dirty="0">
                <a:solidFill>
                  <a:schemeClr val="tx1">
                    <a:lumMod val="50000"/>
                    <a:lumOff val="50000"/>
                  </a:schemeClr>
                </a:solidFill>
              </a:rPr>
              <a:t>What action can you take around this issue: hosting a forum, attending a rally, meeting with elected officials</a:t>
            </a:r>
          </a:p>
          <a:p>
            <a:pPr marL="1143000" indent="-1143000">
              <a:buFont typeface="+mj-lt"/>
              <a:buAutoNum type="arabicPeriod"/>
            </a:pPr>
            <a:r>
              <a:rPr lang="en-US" sz="7200" b="1" dirty="0">
                <a:solidFill>
                  <a:schemeClr val="tx1">
                    <a:lumMod val="50000"/>
                    <a:lumOff val="50000"/>
                  </a:schemeClr>
                </a:solidFill>
              </a:rPr>
              <a:t>Craft your message:</a:t>
            </a:r>
          </a:p>
          <a:p>
            <a:pPr marL="1600200" lvl="1" indent="-1143000">
              <a:buFont typeface="+mj-lt"/>
              <a:buAutoNum type="alphaLcPeriod"/>
            </a:pPr>
            <a:r>
              <a:rPr lang="en-US" sz="7200" b="1" dirty="0">
                <a:solidFill>
                  <a:schemeClr val="tx1">
                    <a:lumMod val="50000"/>
                    <a:lumOff val="50000"/>
                  </a:schemeClr>
                </a:solidFill>
              </a:rPr>
              <a:t>How do you connect to the recovery community and this issue</a:t>
            </a:r>
          </a:p>
          <a:p>
            <a:pPr marL="1600200" lvl="1" indent="-1143000">
              <a:buFont typeface="+mj-lt"/>
              <a:buAutoNum type="alphaLcPeriod"/>
            </a:pPr>
            <a:r>
              <a:rPr lang="en-US" sz="7200" b="1" dirty="0">
                <a:solidFill>
                  <a:schemeClr val="tx1">
                    <a:lumMod val="50000"/>
                    <a:lumOff val="50000"/>
                  </a:schemeClr>
                </a:solidFill>
              </a:rPr>
              <a:t>What data supports the changes you want to make</a:t>
            </a:r>
          </a:p>
          <a:p>
            <a:pPr marL="1600200" lvl="1" indent="-1143000">
              <a:buFont typeface="+mj-lt"/>
              <a:buAutoNum type="alphaLcPeriod"/>
            </a:pPr>
            <a:r>
              <a:rPr lang="en-US" sz="7200" b="1" dirty="0">
                <a:solidFill>
                  <a:schemeClr val="tx1">
                    <a:lumMod val="50000"/>
                    <a:lumOff val="50000"/>
                  </a:schemeClr>
                </a:solidFill>
              </a:rPr>
              <a:t>State your case: what do you want changed and why</a:t>
            </a:r>
          </a:p>
          <a:p>
            <a:pPr marL="1600200" lvl="1" indent="-1143000">
              <a:buFont typeface="+mj-lt"/>
              <a:buAutoNum type="alphaLcPeriod"/>
            </a:pPr>
            <a:r>
              <a:rPr lang="en-US" sz="7200" b="1" dirty="0">
                <a:solidFill>
                  <a:schemeClr val="tx1">
                    <a:lumMod val="50000"/>
                    <a:lumOff val="50000"/>
                  </a:schemeClr>
                </a:solidFill>
              </a:rPr>
              <a:t>Share with decision makers how you can continue to work together to make positive change</a:t>
            </a:r>
          </a:p>
          <a:p>
            <a:pPr marL="1600200" lvl="1" indent="-1143000">
              <a:buFont typeface="+mj-lt"/>
              <a:buAutoNum type="alphaLcPeriod"/>
            </a:pPr>
            <a:r>
              <a:rPr lang="en-US" sz="7200" b="1" dirty="0">
                <a:solidFill>
                  <a:schemeClr val="tx1">
                    <a:lumMod val="50000"/>
                    <a:lumOff val="50000"/>
                  </a:schemeClr>
                </a:solidFill>
              </a:rPr>
              <a:t>Schedule follow-up meeting</a:t>
            </a:r>
          </a:p>
          <a:p>
            <a:pPr marL="1600200" lvl="1" indent="-1143000">
              <a:buFont typeface="+mj-lt"/>
              <a:buAutoNum type="alphaLcPeriod"/>
            </a:pPr>
            <a:r>
              <a:rPr lang="en-US" sz="7200" b="1" dirty="0">
                <a:solidFill>
                  <a:schemeClr val="tx1">
                    <a:lumMod val="50000"/>
                    <a:lumOff val="50000"/>
                  </a:schemeClr>
                </a:solidFill>
              </a:rPr>
              <a:t>Send a thank you letter after your face-to-face meeting</a:t>
            </a:r>
          </a:p>
          <a:p>
            <a:pPr marL="742950" indent="-742950">
              <a:buAutoNum type="arabicPeriod"/>
            </a:pPr>
            <a:endParaRPr lang="en-US" sz="4000" b="1" dirty="0">
              <a:solidFill>
                <a:srgbClr val="7030A0"/>
              </a:solidFill>
            </a:endParaRPr>
          </a:p>
        </p:txBody>
      </p:sp>
      <p:sp>
        <p:nvSpPr>
          <p:cNvPr id="7" name="Rectangle 6">
            <a:extLst>
              <a:ext uri="{FF2B5EF4-FFF2-40B4-BE49-F238E27FC236}">
                <a16:creationId xmlns:a16="http://schemas.microsoft.com/office/drawing/2014/main" id="{EBCC87E9-A492-4511-9285-D16F335BDFC0}"/>
              </a:ext>
            </a:extLst>
          </p:cNvPr>
          <p:cNvSpPr/>
          <p:nvPr/>
        </p:nvSpPr>
        <p:spPr>
          <a:xfrm>
            <a:off x="1429648" y="460659"/>
            <a:ext cx="8596668" cy="1538883"/>
          </a:xfrm>
          <a:prstGeom prst="rect">
            <a:avLst/>
          </a:prstGeom>
        </p:spPr>
        <p:txBody>
          <a:bodyPr wrap="square">
            <a:spAutoFit/>
          </a:bodyPr>
          <a:lstStyle/>
          <a:p>
            <a:pPr algn="ctr"/>
            <a:r>
              <a:rPr lang="en-US" sz="4700" b="1" dirty="0">
                <a:solidFill>
                  <a:srgbClr val="7030A0"/>
                </a:solidFill>
                <a:ea typeface="+mj-ea"/>
                <a:cs typeface="+mj-cs"/>
              </a:rPr>
              <a:t>Action Plan to Engage your Elected Officials</a:t>
            </a:r>
            <a:endParaRPr lang="en-US" dirty="0">
              <a:solidFill>
                <a:srgbClr val="7030A0"/>
              </a:solidFill>
            </a:endParaRPr>
          </a:p>
        </p:txBody>
      </p:sp>
      <p:pic>
        <p:nvPicPr>
          <p:cNvPr id="8" name="Picture 7">
            <a:extLst>
              <a:ext uri="{FF2B5EF4-FFF2-40B4-BE49-F238E27FC236}">
                <a16:creationId xmlns:a16="http://schemas.microsoft.com/office/drawing/2014/main" id="{201BF59F-B2BA-48BE-A196-89F177735DAD}"/>
              </a:ext>
            </a:extLst>
          </p:cNvPr>
          <p:cNvPicPr>
            <a:picLocks noChangeAspect="1"/>
          </p:cNvPicPr>
          <p:nvPr/>
        </p:nvPicPr>
        <p:blipFill>
          <a:blip r:embed="rId3"/>
          <a:stretch>
            <a:fillRect/>
          </a:stretch>
        </p:blipFill>
        <p:spPr>
          <a:xfrm>
            <a:off x="116310" y="151015"/>
            <a:ext cx="1505843" cy="1079086"/>
          </a:xfrm>
          <a:prstGeom prst="rect">
            <a:avLst/>
          </a:prstGeom>
        </p:spPr>
      </p:pic>
    </p:spTree>
    <p:extLst>
      <p:ext uri="{BB962C8B-B14F-4D97-AF65-F5344CB8AC3E}">
        <p14:creationId xmlns:p14="http://schemas.microsoft.com/office/powerpoint/2010/main" val="31049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91" y="179016"/>
            <a:ext cx="1506612" cy="1078734"/>
          </a:xfrm>
          <a:prstGeom prst="rect">
            <a:avLst/>
          </a:prstGeom>
        </p:spPr>
      </p:pic>
      <p:pic>
        <p:nvPicPr>
          <p:cNvPr id="5" name="Picture 4">
            <a:extLst>
              <a:ext uri="{FF2B5EF4-FFF2-40B4-BE49-F238E27FC236}">
                <a16:creationId xmlns:a16="http://schemas.microsoft.com/office/drawing/2014/main" id="{AD9DEF95-2DDB-487B-81EF-AAD01BD9A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43" y="1307840"/>
            <a:ext cx="6058114" cy="5389309"/>
          </a:xfrm>
          <a:prstGeom prst="rect">
            <a:avLst/>
          </a:prstGeom>
        </p:spPr>
      </p:pic>
      <p:sp>
        <p:nvSpPr>
          <p:cNvPr id="7" name="Subtitle 6">
            <a:extLst>
              <a:ext uri="{FF2B5EF4-FFF2-40B4-BE49-F238E27FC236}">
                <a16:creationId xmlns:a16="http://schemas.microsoft.com/office/drawing/2014/main" id="{5A6E430B-5D80-4A64-8DBF-4627A3F41C3B}"/>
              </a:ext>
            </a:extLst>
          </p:cNvPr>
          <p:cNvSpPr>
            <a:spLocks noGrp="1"/>
          </p:cNvSpPr>
          <p:nvPr>
            <p:ph type="subTitle" idx="1"/>
          </p:nvPr>
        </p:nvSpPr>
        <p:spPr>
          <a:xfrm>
            <a:off x="2212532" y="160851"/>
            <a:ext cx="7766936" cy="1096899"/>
          </a:xfrm>
        </p:spPr>
        <p:txBody>
          <a:bodyPr>
            <a:normAutofit fontScale="92500" lnSpcReduction="20000"/>
          </a:bodyPr>
          <a:lstStyle/>
          <a:p>
            <a:pPr algn="ctr"/>
            <a:r>
              <a:rPr lang="en-US" sz="4000" dirty="0">
                <a:solidFill>
                  <a:srgbClr val="7030A0"/>
                </a:solidFill>
                <a:latin typeface="+mj-lt"/>
              </a:rPr>
              <a:t>Things to consider when crafting your message</a:t>
            </a:r>
          </a:p>
        </p:txBody>
      </p:sp>
      <p:sp>
        <p:nvSpPr>
          <p:cNvPr id="9" name="TextBox 8">
            <a:extLst>
              <a:ext uri="{FF2B5EF4-FFF2-40B4-BE49-F238E27FC236}">
                <a16:creationId xmlns:a16="http://schemas.microsoft.com/office/drawing/2014/main" id="{99998ADE-2617-4843-9F99-C6F198156FD6}"/>
              </a:ext>
            </a:extLst>
          </p:cNvPr>
          <p:cNvSpPr txBox="1"/>
          <p:nvPr/>
        </p:nvSpPr>
        <p:spPr>
          <a:xfrm>
            <a:off x="6994358" y="2184344"/>
            <a:ext cx="2985110" cy="3544560"/>
          </a:xfrm>
          <a:prstGeom prst="rect">
            <a:avLst/>
          </a:prstGeom>
          <a:noFill/>
        </p:spPr>
        <p:txBody>
          <a:bodyPr wrap="square" rtlCol="0">
            <a:spAutoFit/>
          </a:bodyPr>
          <a:lstStyle/>
          <a:p>
            <a:pPr lvl="0" defTabSz="457200">
              <a:spcBef>
                <a:spcPts val="1000"/>
              </a:spcBef>
              <a:buClr>
                <a:srgbClr val="90C226"/>
              </a:buClr>
              <a:buSzPct val="80000"/>
            </a:pPr>
            <a:r>
              <a:rPr lang="en-US" altLang="en-US" sz="2400" b="1" dirty="0">
                <a:solidFill>
                  <a:srgbClr val="FF0000"/>
                </a:solidFill>
              </a:rPr>
              <a:t>“Words are important. If you want to care for something, you call it a ‘flower;’ if you want to kill something, you call it a ‘weed.’” </a:t>
            </a:r>
          </a:p>
          <a:p>
            <a:pPr lvl="0" defTabSz="457200">
              <a:spcBef>
                <a:spcPts val="1000"/>
              </a:spcBef>
              <a:buClr>
                <a:srgbClr val="90C226"/>
              </a:buClr>
              <a:buSzPct val="80000"/>
            </a:pPr>
            <a:r>
              <a:rPr lang="en-US" altLang="en-US" sz="2400" b="1" dirty="0">
                <a:solidFill>
                  <a:srgbClr val="FF0000"/>
                </a:solidFill>
              </a:rPr>
              <a:t>– Don </a:t>
            </a:r>
            <a:r>
              <a:rPr lang="en-US" altLang="en-US" sz="2400" b="1" dirty="0" err="1">
                <a:solidFill>
                  <a:srgbClr val="FF0000"/>
                </a:solidFill>
              </a:rPr>
              <a:t>Coyhis</a:t>
            </a:r>
            <a:endParaRPr lang="en-US" altLang="en-US" sz="2400" b="1" dirty="0">
              <a:solidFill>
                <a:srgbClr val="FF0000"/>
              </a:solidFill>
            </a:endParaRPr>
          </a:p>
        </p:txBody>
      </p:sp>
    </p:spTree>
    <p:extLst>
      <p:ext uri="{BB962C8B-B14F-4D97-AF65-F5344CB8AC3E}">
        <p14:creationId xmlns:p14="http://schemas.microsoft.com/office/powerpoint/2010/main" val="42749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FFD1-6C56-4168-AB32-5428CB180598}"/>
              </a:ext>
            </a:extLst>
          </p:cNvPr>
          <p:cNvSpPr>
            <a:spLocks noGrp="1"/>
          </p:cNvSpPr>
          <p:nvPr>
            <p:ph type="title"/>
          </p:nvPr>
        </p:nvSpPr>
        <p:spPr/>
        <p:txBody>
          <a:bodyPr>
            <a:noAutofit/>
          </a:bodyPr>
          <a:lstStyle/>
          <a:p>
            <a:r>
              <a:rPr lang="en-US" sz="2800" dirty="0"/>
              <a:t>The Grassroots Lobbying Plan </a:t>
            </a:r>
            <a:br>
              <a:rPr lang="en-US" sz="2800" dirty="0"/>
            </a:br>
            <a:r>
              <a:rPr lang="en-US" sz="2800" dirty="0"/>
              <a:t>230 Washington Ave Extension, Suite 101 </a:t>
            </a:r>
            <a:br>
              <a:rPr lang="en-US" sz="2800" dirty="0"/>
            </a:br>
            <a:r>
              <a:rPr lang="en-US" sz="2800" dirty="0"/>
              <a:t>Albany NY 12203     (518)-462-6805</a:t>
            </a:r>
          </a:p>
        </p:txBody>
      </p:sp>
      <p:pic>
        <p:nvPicPr>
          <p:cNvPr id="5" name="Content Placeholder 4">
            <a:extLst>
              <a:ext uri="{FF2B5EF4-FFF2-40B4-BE49-F238E27FC236}">
                <a16:creationId xmlns:a16="http://schemas.microsoft.com/office/drawing/2014/main" id="{67ACEAC9-802B-4114-8D0F-BC96888115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2392" y="2160588"/>
            <a:ext cx="3329125" cy="3881437"/>
          </a:xfrm>
        </p:spPr>
      </p:pic>
    </p:spTree>
    <p:extLst>
      <p:ext uri="{BB962C8B-B14F-4D97-AF65-F5344CB8AC3E}">
        <p14:creationId xmlns:p14="http://schemas.microsoft.com/office/powerpoint/2010/main" val="97711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76" y="271538"/>
            <a:ext cx="8596668" cy="823341"/>
          </a:xfrm>
        </p:spPr>
        <p:txBody>
          <a:bodyPr>
            <a:normAutofit/>
          </a:bodyPr>
          <a:lstStyle/>
          <a:p>
            <a:pPr algn="ctr"/>
            <a:r>
              <a:rPr lang="en-US" sz="4000" b="1" dirty="0">
                <a:solidFill>
                  <a:srgbClr val="7030A0"/>
                </a:solidFill>
              </a:rPr>
              <a:t>Questions &amp; Answers</a:t>
            </a:r>
          </a:p>
        </p:txBody>
      </p:sp>
      <p:sp>
        <p:nvSpPr>
          <p:cNvPr id="4" name="Content Placeholder 2"/>
          <p:cNvSpPr txBox="1">
            <a:spLocks/>
          </p:cNvSpPr>
          <p:nvPr/>
        </p:nvSpPr>
        <p:spPr>
          <a:xfrm>
            <a:off x="1184576" y="2318311"/>
            <a:ext cx="8596668" cy="24515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endParaRPr lang="en-US" dirty="0">
              <a:solidFill>
                <a:schemeClr val="tx1"/>
              </a:solidFill>
            </a:endParaRPr>
          </a:p>
          <a:p>
            <a:pPr marL="457200" lvl="1" indent="0">
              <a:buFont typeface="Wingdings 3" charset="2"/>
              <a:buNone/>
            </a:pPr>
            <a:endParaRPr lang="en-US" dirty="0">
              <a:solidFill>
                <a:schemeClr val="tx1"/>
              </a:solidFill>
            </a:endParaRPr>
          </a:p>
          <a:p>
            <a:pPr marL="457200" lvl="1" indent="0">
              <a:buFont typeface="Wingdings 3" charset="2"/>
              <a:buNone/>
            </a:pP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2488250" y="2753709"/>
            <a:ext cx="5989320" cy="3239615"/>
          </a:xfrm>
          <a:prstGeom prst="rect">
            <a:avLst/>
          </a:prstGeom>
        </p:spPr>
      </p:pic>
      <p:pic>
        <p:nvPicPr>
          <p:cNvPr id="6" name="Picture 5">
            <a:extLst>
              <a:ext uri="{FF2B5EF4-FFF2-40B4-BE49-F238E27FC236}">
                <a16:creationId xmlns:a16="http://schemas.microsoft.com/office/drawing/2014/main" id="{866F9754-1F9B-4E97-9B76-27FDC09C41A3}"/>
              </a:ext>
            </a:extLst>
          </p:cNvPr>
          <p:cNvPicPr>
            <a:picLocks noChangeAspect="1"/>
          </p:cNvPicPr>
          <p:nvPr/>
        </p:nvPicPr>
        <p:blipFill>
          <a:blip r:embed="rId3"/>
          <a:stretch>
            <a:fillRect/>
          </a:stretch>
        </p:blipFill>
        <p:spPr>
          <a:xfrm>
            <a:off x="241688" y="238810"/>
            <a:ext cx="1505843" cy="1079086"/>
          </a:xfrm>
          <a:prstGeom prst="rect">
            <a:avLst/>
          </a:prstGeom>
        </p:spPr>
      </p:pic>
    </p:spTree>
    <p:extLst>
      <p:ext uri="{BB962C8B-B14F-4D97-AF65-F5344CB8AC3E}">
        <p14:creationId xmlns:p14="http://schemas.microsoft.com/office/powerpoint/2010/main" val="248067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0"/>
            <a:ext cx="4512989" cy="1074420"/>
          </a:xfrm>
        </p:spPr>
        <p:txBody>
          <a:bodyPr anchor="ctr">
            <a:normAutofit fontScale="90000"/>
          </a:bodyPr>
          <a:lstStyle/>
          <a:p>
            <a:r>
              <a:rPr lang="en-US" b="1" dirty="0">
                <a:solidFill>
                  <a:srgbClr val="FFFFFF"/>
                </a:solidFill>
              </a:rPr>
              <a:t>Connect with Us!</a:t>
            </a:r>
            <a:br>
              <a:rPr lang="en-US" b="1" dirty="0">
                <a:solidFill>
                  <a:srgbClr val="FFFFFF"/>
                </a:solidFill>
              </a:rPr>
            </a:br>
            <a:endParaRPr lang="en-US" b="1" dirty="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092724"/>
            <a:ext cx="3856774" cy="2761450"/>
          </a:xfrm>
          <a:prstGeom prst="rect">
            <a:avLst/>
          </a:prstGeom>
        </p:spPr>
      </p:pic>
      <p:sp>
        <p:nvSpPr>
          <p:cNvPr id="3" name="Content Placeholder 2"/>
          <p:cNvSpPr>
            <a:spLocks noGrp="1"/>
          </p:cNvSpPr>
          <p:nvPr>
            <p:ph idx="1"/>
          </p:nvPr>
        </p:nvSpPr>
        <p:spPr>
          <a:xfrm>
            <a:off x="7181725" y="228600"/>
            <a:ext cx="4512988" cy="6629400"/>
          </a:xfrm>
        </p:spPr>
        <p:txBody>
          <a:bodyPr anchor="t">
            <a:normAutofit/>
          </a:bodyPr>
          <a:lstStyle/>
          <a:p>
            <a:pPr marL="0" indent="0">
              <a:buNone/>
            </a:pPr>
            <a:endParaRPr lang="en-US" dirty="0">
              <a:solidFill>
                <a:srgbClr val="FFFFFF"/>
              </a:solidFill>
            </a:endParaRPr>
          </a:p>
          <a:p>
            <a:pPr marL="0" lvl="0" indent="0">
              <a:spcBef>
                <a:spcPts val="0"/>
              </a:spcBef>
              <a:buNone/>
            </a:pPr>
            <a:endParaRPr lang="en-US" dirty="0">
              <a:solidFill>
                <a:srgbClr val="FFFFFF"/>
              </a:solidFill>
            </a:endParaRPr>
          </a:p>
          <a:p>
            <a:pPr marL="0" lvl="0" indent="0">
              <a:spcBef>
                <a:spcPts val="0"/>
              </a:spcBef>
              <a:buNone/>
            </a:pPr>
            <a:r>
              <a:rPr lang="en-US" dirty="0">
                <a:solidFill>
                  <a:srgbClr val="FFFFFF"/>
                </a:solidFill>
              </a:rPr>
              <a:t>Allison Weingarten, LMSW</a:t>
            </a:r>
          </a:p>
          <a:p>
            <a:pPr marL="0" lvl="0" indent="0">
              <a:spcBef>
                <a:spcPts val="0"/>
              </a:spcBef>
              <a:buNone/>
            </a:pPr>
            <a:r>
              <a:rPr lang="en-US" dirty="0">
                <a:solidFill>
                  <a:srgbClr val="FFFFFF"/>
                </a:solidFill>
              </a:rPr>
              <a:t>Director of Policy</a:t>
            </a:r>
          </a:p>
          <a:p>
            <a:pPr marL="0" lvl="0" indent="0">
              <a:spcBef>
                <a:spcPts val="0"/>
              </a:spcBef>
              <a:buNone/>
            </a:pPr>
            <a:r>
              <a:rPr lang="en-US" dirty="0">
                <a:solidFill>
                  <a:srgbClr val="FFFFFF"/>
                </a:solidFill>
              </a:rPr>
              <a:t>Friends of Recovery- New York</a:t>
            </a:r>
          </a:p>
          <a:p>
            <a:pPr marL="0" lvl="0" indent="0">
              <a:spcBef>
                <a:spcPts val="0"/>
              </a:spcBef>
              <a:buNone/>
            </a:pPr>
            <a:r>
              <a:rPr lang="en-US" u="sng" dirty="0">
                <a:solidFill>
                  <a:srgbClr val="FFFFFF"/>
                </a:solidFill>
                <a:hlinkClick r:id="rId3"/>
              </a:rPr>
              <a:t>aweingarten@for-ny.org</a:t>
            </a:r>
            <a:r>
              <a:rPr lang="en-US" u="sng" dirty="0">
                <a:solidFill>
                  <a:srgbClr val="FFFFFF"/>
                </a:solidFill>
              </a:rPr>
              <a:t> </a:t>
            </a:r>
            <a:endParaRPr lang="en-US" dirty="0">
              <a:solidFill>
                <a:srgbClr val="FFFFFF"/>
              </a:solidFill>
            </a:endParaRPr>
          </a:p>
          <a:p>
            <a:pPr marL="0" lvl="0" indent="0">
              <a:spcBef>
                <a:spcPts val="0"/>
              </a:spcBef>
              <a:buNone/>
            </a:pPr>
            <a:r>
              <a:rPr lang="en-US" dirty="0">
                <a:solidFill>
                  <a:srgbClr val="FFFFFF"/>
                </a:solidFill>
              </a:rPr>
              <a:t>518-487-4395  Ext. 22</a:t>
            </a:r>
          </a:p>
          <a:p>
            <a:pPr marL="0" lvl="0" indent="0">
              <a:buNone/>
            </a:pPr>
            <a:endParaRPr lang="en-US" dirty="0">
              <a:solidFill>
                <a:srgbClr val="FFFFFF"/>
              </a:solidFill>
            </a:endParaRPr>
          </a:p>
          <a:p>
            <a:pPr marL="0" lvl="0" indent="0">
              <a:spcBef>
                <a:spcPts val="0"/>
              </a:spcBef>
              <a:buNone/>
            </a:pPr>
            <a:r>
              <a:rPr lang="en-US" dirty="0">
                <a:solidFill>
                  <a:srgbClr val="FFFFFF"/>
                </a:solidFill>
              </a:rPr>
              <a:t>Ashley Livingston, CRPA</a:t>
            </a:r>
          </a:p>
          <a:p>
            <a:pPr marL="0" lvl="0" indent="0">
              <a:spcBef>
                <a:spcPts val="0"/>
              </a:spcBef>
              <a:buNone/>
            </a:pPr>
            <a:r>
              <a:rPr lang="en-US" dirty="0">
                <a:solidFill>
                  <a:srgbClr val="FFFFFF"/>
                </a:solidFill>
              </a:rPr>
              <a:t>Co-Chair </a:t>
            </a:r>
          </a:p>
          <a:p>
            <a:pPr marL="0" lvl="0" indent="0">
              <a:spcBef>
                <a:spcPts val="0"/>
              </a:spcBef>
              <a:buNone/>
            </a:pPr>
            <a:r>
              <a:rPr lang="en-US" dirty="0">
                <a:solidFill>
                  <a:srgbClr val="FFFFFF"/>
                </a:solidFill>
              </a:rPr>
              <a:t>FOR- Warren &amp; Washington</a:t>
            </a:r>
          </a:p>
          <a:p>
            <a:pPr marL="0" lvl="0" indent="0">
              <a:spcBef>
                <a:spcPts val="0"/>
              </a:spcBef>
              <a:buNone/>
            </a:pPr>
            <a:r>
              <a:rPr lang="en-US" dirty="0">
                <a:solidFill>
                  <a:srgbClr val="FFFFFF"/>
                </a:solidFill>
                <a:hlinkClick r:id="rId4"/>
              </a:rPr>
              <a:t>gettin2brighterdays@gmail.com</a:t>
            </a:r>
            <a:endParaRPr lang="en-US" dirty="0">
              <a:solidFill>
                <a:srgbClr val="FFFFFF"/>
              </a:solidFill>
            </a:endParaRPr>
          </a:p>
          <a:p>
            <a:pPr marL="0" lvl="0" indent="0">
              <a:buNone/>
            </a:pPr>
            <a:endParaRPr lang="en-US" dirty="0">
              <a:solidFill>
                <a:srgbClr val="FFFFFF"/>
              </a:solidFill>
            </a:endParaRPr>
          </a:p>
          <a:p>
            <a:pPr marL="0" lvl="0" indent="0">
              <a:spcBef>
                <a:spcPts val="0"/>
              </a:spcBef>
              <a:buNone/>
            </a:pPr>
            <a:r>
              <a:rPr lang="en-US" dirty="0">
                <a:solidFill>
                  <a:srgbClr val="FFFFFF"/>
                </a:solidFill>
              </a:rPr>
              <a:t>Richard Buckman LCSW-R CEAP CASAC CRPA CARC</a:t>
            </a:r>
          </a:p>
          <a:p>
            <a:pPr marL="0" lvl="0" indent="0">
              <a:spcBef>
                <a:spcPts val="0"/>
              </a:spcBef>
              <a:buNone/>
            </a:pPr>
            <a:r>
              <a:rPr lang="en-US" dirty="0">
                <a:solidFill>
                  <a:srgbClr val="FFFFFF"/>
                </a:solidFill>
              </a:rPr>
              <a:t>Co-Founder</a:t>
            </a:r>
          </a:p>
          <a:p>
            <a:pPr marL="0" lvl="0" indent="0">
              <a:spcBef>
                <a:spcPts val="0"/>
              </a:spcBef>
              <a:buNone/>
            </a:pPr>
            <a:r>
              <a:rPr lang="en-US" dirty="0">
                <a:solidFill>
                  <a:srgbClr val="FFFFFF"/>
                </a:solidFill>
              </a:rPr>
              <a:t>Friends of Recovery- New York</a:t>
            </a:r>
          </a:p>
          <a:p>
            <a:pPr marL="0" lvl="0" indent="0">
              <a:spcBef>
                <a:spcPts val="0"/>
              </a:spcBef>
              <a:buNone/>
            </a:pPr>
            <a:r>
              <a:rPr lang="en-US" dirty="0">
                <a:solidFill>
                  <a:srgbClr val="FFFFFF"/>
                </a:solidFill>
              </a:rPr>
              <a:t>Founding Member-Immediate Past Pres. </a:t>
            </a:r>
          </a:p>
          <a:p>
            <a:pPr marL="0" lvl="0" indent="0">
              <a:spcBef>
                <a:spcPts val="0"/>
              </a:spcBef>
              <a:buNone/>
            </a:pPr>
            <a:r>
              <a:rPr lang="en-US" dirty="0">
                <a:solidFill>
                  <a:srgbClr val="FFFFFF"/>
                </a:solidFill>
              </a:rPr>
              <a:t>Long Island Recovery Association</a:t>
            </a:r>
          </a:p>
          <a:p>
            <a:pPr marL="0" lvl="0" indent="0">
              <a:spcBef>
                <a:spcPts val="0"/>
              </a:spcBef>
              <a:buNone/>
            </a:pPr>
            <a:r>
              <a:rPr lang="en-US" dirty="0">
                <a:solidFill>
                  <a:srgbClr val="FFFFFF"/>
                </a:solidFill>
                <a:hlinkClick r:id="rId5"/>
              </a:rPr>
              <a:t>rbuckman@lirany.org</a:t>
            </a:r>
            <a:r>
              <a:rPr lang="en-US" dirty="0">
                <a:solidFill>
                  <a:srgbClr val="FFFFFF"/>
                </a:solidFill>
              </a:rPr>
              <a:t> </a:t>
            </a:r>
          </a:p>
          <a:p>
            <a:pPr marL="0" lvl="0" indent="0">
              <a:buNone/>
            </a:pPr>
            <a:endParaRPr lang="en-US" dirty="0">
              <a:solidFill>
                <a:srgbClr val="FFFFFF"/>
              </a:solidFill>
            </a:endParaRPr>
          </a:p>
        </p:txBody>
      </p:sp>
    </p:spTree>
    <p:extLst>
      <p:ext uri="{BB962C8B-B14F-4D97-AF65-F5344CB8AC3E}">
        <p14:creationId xmlns:p14="http://schemas.microsoft.com/office/powerpoint/2010/main" val="378961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091976"/>
            <a:ext cx="7766936" cy="1646302"/>
          </a:xfrm>
        </p:spPr>
        <p:txBody>
          <a:bodyPr/>
          <a:lstStyle/>
          <a:p>
            <a:r>
              <a:rPr lang="en-US" sz="1800" dirty="0"/>
              <a:t>. </a:t>
            </a:r>
          </a:p>
        </p:txBody>
      </p:sp>
      <p:sp>
        <p:nvSpPr>
          <p:cNvPr id="3" name="Subtitle 2"/>
          <p:cNvSpPr>
            <a:spLocks noGrp="1"/>
          </p:cNvSpPr>
          <p:nvPr>
            <p:ph type="subTitle" idx="1"/>
          </p:nvPr>
        </p:nvSpPr>
        <p:spPr>
          <a:xfrm>
            <a:off x="1507067" y="1733550"/>
            <a:ext cx="7766936" cy="2351538"/>
          </a:xfrm>
        </p:spPr>
        <p:txBody>
          <a:bodyPr>
            <a:noAutofit/>
          </a:bodyPr>
          <a:lstStyle/>
          <a:p>
            <a:pPr algn="ctr"/>
            <a:r>
              <a:rPr lang="en-US" sz="4000" b="1" dirty="0">
                <a:solidFill>
                  <a:srgbClr val="7030A0"/>
                </a:solidFill>
              </a:rPr>
              <a:t>Presentation Outline</a:t>
            </a:r>
          </a:p>
          <a:p>
            <a:pPr marL="342900" indent="-342900" algn="ctr">
              <a:buAutoNum type="arabicPeriod"/>
            </a:pPr>
            <a:r>
              <a:rPr lang="en-US" sz="2200" b="1" dirty="0"/>
              <a:t>Our Government Structure</a:t>
            </a:r>
          </a:p>
          <a:p>
            <a:pPr marL="342900" indent="-342900" algn="ctr">
              <a:buAutoNum type="arabicPeriod"/>
            </a:pPr>
            <a:r>
              <a:rPr lang="en-US" sz="2200" b="1" dirty="0"/>
              <a:t>How our advocacy works</a:t>
            </a:r>
          </a:p>
          <a:p>
            <a:pPr marL="342900" indent="-342900" algn="ctr">
              <a:buAutoNum type="arabicPeriod"/>
            </a:pPr>
            <a:r>
              <a:rPr lang="en-US" sz="2200" b="1" dirty="0"/>
              <a:t>Our Vision</a:t>
            </a:r>
          </a:p>
          <a:p>
            <a:pPr marL="342900" indent="-342900" algn="ctr">
              <a:buAutoNum type="arabicPeriod"/>
            </a:pPr>
            <a:r>
              <a:rPr lang="en-US" sz="2200" b="1" dirty="0"/>
              <a:t>How to contact your elected officials</a:t>
            </a:r>
          </a:p>
          <a:p>
            <a:pPr marL="342900" indent="-342900" algn="ctr">
              <a:buAutoNum type="arabicPeriod"/>
            </a:pPr>
            <a:r>
              <a:rPr lang="en-US" sz="2200" b="1" dirty="0"/>
              <a:t>How to look up legislation</a:t>
            </a:r>
          </a:p>
          <a:p>
            <a:pPr marL="342900" indent="-342900" algn="ctr">
              <a:buAutoNum type="arabicPeriod"/>
            </a:pPr>
            <a:r>
              <a:rPr lang="en-US" sz="2200" b="1" dirty="0"/>
              <a:t>Working on your advocacy message</a:t>
            </a:r>
          </a:p>
          <a:p>
            <a:pPr marL="342900" indent="-342900" algn="ctr">
              <a:buAutoNum type="arabicPeriod"/>
            </a:pPr>
            <a:r>
              <a:rPr lang="en-US" sz="2200" b="1" dirty="0"/>
              <a:t>Action plan to engage your elected officials</a:t>
            </a:r>
          </a:p>
          <a:p>
            <a:pPr algn="ctr"/>
            <a:endParaRPr lang="en-US" b="1" dirty="0"/>
          </a:p>
        </p:txBody>
      </p:sp>
      <p:pic>
        <p:nvPicPr>
          <p:cNvPr id="5" name="Picture 4">
            <a:extLst>
              <a:ext uri="{FF2B5EF4-FFF2-40B4-BE49-F238E27FC236}">
                <a16:creationId xmlns:a16="http://schemas.microsoft.com/office/drawing/2014/main" id="{BBA19E69-955C-46CB-8A8C-5917E0CB9EE4}"/>
              </a:ext>
            </a:extLst>
          </p:cNvPr>
          <p:cNvPicPr>
            <a:picLocks noChangeAspect="1"/>
          </p:cNvPicPr>
          <p:nvPr/>
        </p:nvPicPr>
        <p:blipFill>
          <a:blip r:embed="rId3"/>
          <a:stretch>
            <a:fillRect/>
          </a:stretch>
        </p:blipFill>
        <p:spPr>
          <a:xfrm>
            <a:off x="948612" y="122954"/>
            <a:ext cx="1798476" cy="1310754"/>
          </a:xfrm>
          <a:prstGeom prst="rect">
            <a:avLst/>
          </a:prstGeom>
        </p:spPr>
      </p:pic>
    </p:spTree>
    <p:extLst>
      <p:ext uri="{BB962C8B-B14F-4D97-AF65-F5344CB8AC3E}">
        <p14:creationId xmlns:p14="http://schemas.microsoft.com/office/powerpoint/2010/main" val="352322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091976"/>
            <a:ext cx="7766936" cy="1646302"/>
          </a:xfrm>
        </p:spPr>
        <p:txBody>
          <a:bodyPr/>
          <a:lstStyle/>
          <a:p>
            <a:r>
              <a:rPr lang="en-US" sz="1800" dirty="0"/>
              <a:t>. </a:t>
            </a:r>
          </a:p>
        </p:txBody>
      </p:sp>
      <p:sp>
        <p:nvSpPr>
          <p:cNvPr id="3" name="Subtitle 2"/>
          <p:cNvSpPr>
            <a:spLocks noGrp="1"/>
          </p:cNvSpPr>
          <p:nvPr>
            <p:ph type="subTitle" idx="1"/>
          </p:nvPr>
        </p:nvSpPr>
        <p:spPr>
          <a:xfrm>
            <a:off x="1653745" y="1590967"/>
            <a:ext cx="7766936" cy="2727128"/>
          </a:xfrm>
        </p:spPr>
        <p:txBody>
          <a:bodyPr>
            <a:noAutofit/>
          </a:bodyPr>
          <a:lstStyle/>
          <a:p>
            <a:pPr algn="ctr"/>
            <a:r>
              <a:rPr lang="en-US" sz="4000" b="1" dirty="0">
                <a:solidFill>
                  <a:srgbClr val="7030A0"/>
                </a:solidFill>
              </a:rPr>
              <a:t>What is Advocacy?</a:t>
            </a:r>
          </a:p>
          <a:p>
            <a:pPr marL="342900" indent="-342900" algn="l">
              <a:buFont typeface="Wingdings" panose="05000000000000000000" pitchFamily="2" charset="2"/>
              <a:buChar char="Ø"/>
            </a:pPr>
            <a:r>
              <a:rPr lang="en-US" sz="2200" b="1" dirty="0"/>
              <a:t>To write, act, speak out in support of a cause</a:t>
            </a:r>
          </a:p>
          <a:p>
            <a:pPr marL="342900" indent="-342900" algn="l">
              <a:buFont typeface="Wingdings" panose="05000000000000000000" pitchFamily="2" charset="2"/>
              <a:buChar char="Ø"/>
            </a:pPr>
            <a:r>
              <a:rPr lang="en-US" sz="2200" b="1" dirty="0"/>
              <a:t>A tenet of social justice campaigns for change Activism</a:t>
            </a:r>
          </a:p>
          <a:p>
            <a:pPr marL="342900" indent="-342900" algn="l">
              <a:buFont typeface="Wingdings" panose="05000000000000000000" pitchFamily="2" charset="2"/>
              <a:buChar char="Ø"/>
            </a:pPr>
            <a:r>
              <a:rPr lang="en-US" sz="2200" b="1" dirty="0"/>
              <a:t>Engaging legislators: meetings, letters, calls</a:t>
            </a:r>
          </a:p>
          <a:p>
            <a:pPr marL="342900" indent="-342900" algn="l">
              <a:buFont typeface="Wingdings" panose="05000000000000000000" pitchFamily="2" charset="2"/>
              <a:buChar char="Ø"/>
            </a:pPr>
            <a:r>
              <a:rPr lang="en-US" sz="2200" b="1" dirty="0"/>
              <a:t>Media activities: i.e. news conferences, editorial board visits, op-eds, letters to the editor. </a:t>
            </a:r>
          </a:p>
          <a:p>
            <a:pPr marL="342900" indent="-342900" algn="l">
              <a:buFont typeface="Wingdings" panose="05000000000000000000" pitchFamily="2" charset="2"/>
              <a:buChar char="Ø"/>
            </a:pPr>
            <a:r>
              <a:rPr lang="en-US" sz="2200" b="1" dirty="0"/>
              <a:t>Grassroots activities such as rallies, vigils, walks</a:t>
            </a:r>
          </a:p>
          <a:p>
            <a:pPr marL="342900" indent="-342900" algn="l">
              <a:buFont typeface="Wingdings" panose="05000000000000000000" pitchFamily="2" charset="2"/>
              <a:buChar char="Ø"/>
            </a:pPr>
            <a:r>
              <a:rPr lang="en-US" sz="2200" b="1" dirty="0"/>
              <a:t>Community Listening forums, town halls, call in days.</a:t>
            </a:r>
          </a:p>
          <a:p>
            <a:pPr algn="ctr"/>
            <a:endParaRPr lang="en-US" b="1" dirty="0"/>
          </a:p>
        </p:txBody>
      </p:sp>
      <p:pic>
        <p:nvPicPr>
          <p:cNvPr id="5" name="Picture 4">
            <a:extLst>
              <a:ext uri="{FF2B5EF4-FFF2-40B4-BE49-F238E27FC236}">
                <a16:creationId xmlns:a16="http://schemas.microsoft.com/office/drawing/2014/main" id="{534C278C-78A0-41F6-A400-61B579290A08}"/>
              </a:ext>
            </a:extLst>
          </p:cNvPr>
          <p:cNvPicPr>
            <a:picLocks noChangeAspect="1"/>
          </p:cNvPicPr>
          <p:nvPr/>
        </p:nvPicPr>
        <p:blipFill>
          <a:blip r:embed="rId3"/>
          <a:stretch>
            <a:fillRect/>
          </a:stretch>
        </p:blipFill>
        <p:spPr>
          <a:xfrm>
            <a:off x="910512" y="280213"/>
            <a:ext cx="1798476" cy="1310754"/>
          </a:xfrm>
          <a:prstGeom prst="rect">
            <a:avLst/>
          </a:prstGeom>
        </p:spPr>
      </p:pic>
    </p:spTree>
    <p:extLst>
      <p:ext uri="{BB962C8B-B14F-4D97-AF65-F5344CB8AC3E}">
        <p14:creationId xmlns:p14="http://schemas.microsoft.com/office/powerpoint/2010/main" val="57558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091976"/>
            <a:ext cx="7766936" cy="1646302"/>
          </a:xfrm>
        </p:spPr>
        <p:txBody>
          <a:bodyPr/>
          <a:lstStyle/>
          <a:p>
            <a:r>
              <a:rPr lang="en-US" sz="1800" dirty="0"/>
              <a:t>. </a:t>
            </a:r>
          </a:p>
        </p:txBody>
      </p:sp>
      <p:sp>
        <p:nvSpPr>
          <p:cNvPr id="3" name="Subtitle 2"/>
          <p:cNvSpPr>
            <a:spLocks noGrp="1"/>
          </p:cNvSpPr>
          <p:nvPr>
            <p:ph type="subTitle" idx="1"/>
          </p:nvPr>
        </p:nvSpPr>
        <p:spPr>
          <a:xfrm>
            <a:off x="1507067" y="1474527"/>
            <a:ext cx="7766936" cy="2486854"/>
          </a:xfrm>
        </p:spPr>
        <p:txBody>
          <a:bodyPr>
            <a:noAutofit/>
          </a:bodyPr>
          <a:lstStyle/>
          <a:p>
            <a:pPr algn="ctr"/>
            <a:r>
              <a:rPr lang="en-US" sz="4000" b="1" dirty="0">
                <a:solidFill>
                  <a:srgbClr val="7030A0"/>
                </a:solidFill>
              </a:rPr>
              <a:t>Our Government Structure: Federal Government</a:t>
            </a:r>
          </a:p>
          <a:p>
            <a:pPr marL="342900" indent="-342900" algn="l">
              <a:buFont typeface="Wingdings" panose="05000000000000000000" pitchFamily="2" charset="2"/>
              <a:buChar char="Ø"/>
            </a:pPr>
            <a:r>
              <a:rPr lang="en-US" sz="2200" b="1" dirty="0"/>
              <a:t>US Congress has 2 chambers; the Senate and the House of Representatives </a:t>
            </a:r>
          </a:p>
          <a:p>
            <a:pPr marL="342900" indent="-342900" algn="l">
              <a:buFont typeface="Wingdings" panose="05000000000000000000" pitchFamily="2" charset="2"/>
              <a:buChar char="Ø"/>
            </a:pPr>
            <a:r>
              <a:rPr lang="en-US" sz="2200" b="1" dirty="0"/>
              <a:t>Each chamber has own leadership, committee structure, and set of rules </a:t>
            </a:r>
          </a:p>
          <a:p>
            <a:pPr marL="342900" indent="-342900" algn="l">
              <a:buFont typeface="Wingdings" panose="05000000000000000000" pitchFamily="2" charset="2"/>
              <a:buChar char="Ø"/>
            </a:pPr>
            <a:r>
              <a:rPr lang="en-US" sz="2200" b="1" dirty="0"/>
              <a:t>Senators serve 6 year terms, elections staggered </a:t>
            </a:r>
          </a:p>
          <a:p>
            <a:pPr marL="342900" indent="-342900" algn="l">
              <a:buFont typeface="Wingdings" panose="05000000000000000000" pitchFamily="2" charset="2"/>
              <a:buChar char="Ø"/>
            </a:pPr>
            <a:r>
              <a:rPr lang="en-US" sz="2200" b="1" dirty="0"/>
              <a:t>House Reps serve 2 year terms </a:t>
            </a:r>
          </a:p>
          <a:p>
            <a:pPr marL="342900" indent="-342900" algn="l">
              <a:buFont typeface="Wingdings" panose="05000000000000000000" pitchFamily="2" charset="2"/>
              <a:buChar char="Ø"/>
            </a:pPr>
            <a:r>
              <a:rPr lang="en-US" sz="2200" b="1" dirty="0"/>
              <a:t>Mid term elections: Can affect Congress control  </a:t>
            </a:r>
          </a:p>
          <a:p>
            <a:pPr marL="342900" indent="-342900" algn="l">
              <a:buFont typeface="Wingdings" panose="05000000000000000000" pitchFamily="2" charset="2"/>
              <a:buChar char="Ø"/>
            </a:pPr>
            <a:r>
              <a:rPr lang="en-US" sz="2200" b="1" dirty="0"/>
              <a:t>The U S Congress is responsible for passing federal legislation and appropriating funds. </a:t>
            </a:r>
          </a:p>
        </p:txBody>
      </p:sp>
      <p:pic>
        <p:nvPicPr>
          <p:cNvPr id="5" name="Picture 4">
            <a:extLst>
              <a:ext uri="{FF2B5EF4-FFF2-40B4-BE49-F238E27FC236}">
                <a16:creationId xmlns:a16="http://schemas.microsoft.com/office/drawing/2014/main" id="{7AB494C1-7CA7-48B9-B332-7BBA55BD6CBD}"/>
              </a:ext>
            </a:extLst>
          </p:cNvPr>
          <p:cNvPicPr>
            <a:picLocks noChangeAspect="1"/>
          </p:cNvPicPr>
          <p:nvPr/>
        </p:nvPicPr>
        <p:blipFill>
          <a:blip r:embed="rId3"/>
          <a:stretch>
            <a:fillRect/>
          </a:stretch>
        </p:blipFill>
        <p:spPr>
          <a:xfrm>
            <a:off x="967662" y="163773"/>
            <a:ext cx="1798476" cy="1310754"/>
          </a:xfrm>
          <a:prstGeom prst="rect">
            <a:avLst/>
          </a:prstGeom>
        </p:spPr>
      </p:pic>
    </p:spTree>
    <p:extLst>
      <p:ext uri="{BB962C8B-B14F-4D97-AF65-F5344CB8AC3E}">
        <p14:creationId xmlns:p14="http://schemas.microsoft.com/office/powerpoint/2010/main" val="8399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834312" y="1875054"/>
            <a:ext cx="9097638" cy="4659096"/>
          </a:xfrm>
        </p:spPr>
        <p:txBody>
          <a:bodyPr>
            <a:noAutofit/>
          </a:bodyPr>
          <a:lstStyle/>
          <a:p>
            <a:pPr algn="ctr"/>
            <a:r>
              <a:rPr lang="en-US" sz="4000" b="1" dirty="0">
                <a:solidFill>
                  <a:srgbClr val="7030A0"/>
                </a:solidFill>
              </a:rPr>
              <a:t>Federal Government: New York</a:t>
            </a:r>
          </a:p>
          <a:p>
            <a:pPr marL="342900" indent="-342900" algn="l">
              <a:buFont typeface="Wingdings" panose="05000000000000000000" pitchFamily="2" charset="2"/>
              <a:buChar char="Ø"/>
            </a:pPr>
            <a:r>
              <a:rPr lang="en-US" sz="2200" dirty="0"/>
              <a:t>US Senate: 50 Senators 2 from each state regardless of population </a:t>
            </a:r>
          </a:p>
          <a:p>
            <a:pPr marL="342900" indent="-342900" algn="l">
              <a:buFont typeface="Wingdings" panose="05000000000000000000" pitchFamily="2" charset="2"/>
              <a:buChar char="Ø"/>
            </a:pPr>
            <a:r>
              <a:rPr lang="en-US" sz="2200" dirty="0"/>
              <a:t>Chuck Schumer, Kirsten Gillibrand</a:t>
            </a:r>
          </a:p>
          <a:p>
            <a:pPr marL="342900" indent="-342900" algn="l">
              <a:buFont typeface="Wingdings" panose="05000000000000000000" pitchFamily="2" charset="2"/>
              <a:buChar char="Ø"/>
            </a:pPr>
            <a:r>
              <a:rPr lang="en-US" sz="2200" dirty="0"/>
              <a:t>US House of Representative 435 members. Each state is guaranteed one representative and then based on population additional seats, which are adjusted after census. </a:t>
            </a:r>
          </a:p>
          <a:p>
            <a:pPr marL="342900" indent="-342900" algn="l">
              <a:buFont typeface="Wingdings" panose="05000000000000000000" pitchFamily="2" charset="2"/>
              <a:buChar char="Ø"/>
            </a:pPr>
            <a:r>
              <a:rPr lang="en-US" sz="2200" dirty="0"/>
              <a:t>NY has 27 seats same as Florida (Ca, Tx have more) </a:t>
            </a:r>
          </a:p>
          <a:p>
            <a:pPr marL="342900" indent="-342900" algn="l">
              <a:buFont typeface="Wingdings" panose="05000000000000000000" pitchFamily="2" charset="2"/>
              <a:buChar char="Ø"/>
            </a:pPr>
            <a:r>
              <a:rPr lang="en-US" sz="2200" dirty="0"/>
              <a:t>22-Democrats 5-Republicans</a:t>
            </a:r>
          </a:p>
          <a:p>
            <a:pPr algn="l"/>
            <a:endParaRPr lang="en-US" b="1" dirty="0">
              <a:solidFill>
                <a:schemeClr val="tx1"/>
              </a:solidFill>
            </a:endParaRPr>
          </a:p>
        </p:txBody>
      </p:sp>
      <p:pic>
        <p:nvPicPr>
          <p:cNvPr id="5" name="Picture 4">
            <a:extLst>
              <a:ext uri="{FF2B5EF4-FFF2-40B4-BE49-F238E27FC236}">
                <a16:creationId xmlns:a16="http://schemas.microsoft.com/office/drawing/2014/main" id="{94424806-17B2-486A-9A84-6849262A5E91}"/>
              </a:ext>
            </a:extLst>
          </p:cNvPr>
          <p:cNvPicPr>
            <a:picLocks noChangeAspect="1"/>
          </p:cNvPicPr>
          <p:nvPr/>
        </p:nvPicPr>
        <p:blipFill>
          <a:blip r:embed="rId3"/>
          <a:stretch>
            <a:fillRect/>
          </a:stretch>
        </p:blipFill>
        <p:spPr>
          <a:xfrm>
            <a:off x="834312" y="0"/>
            <a:ext cx="1798476" cy="1310754"/>
          </a:xfrm>
          <a:prstGeom prst="rect">
            <a:avLst/>
          </a:prstGeom>
        </p:spPr>
      </p:pic>
    </p:spTree>
    <p:extLst>
      <p:ext uri="{BB962C8B-B14F-4D97-AF65-F5344CB8AC3E}">
        <p14:creationId xmlns:p14="http://schemas.microsoft.com/office/powerpoint/2010/main" val="290924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99F9-08F6-4403-A257-67AF8F6490A1}"/>
              </a:ext>
            </a:extLst>
          </p:cNvPr>
          <p:cNvSpPr>
            <a:spLocks noGrp="1"/>
          </p:cNvSpPr>
          <p:nvPr>
            <p:ph type="title"/>
          </p:nvPr>
        </p:nvSpPr>
        <p:spPr/>
        <p:txBody>
          <a:bodyPr>
            <a:normAutofit fontScale="90000"/>
          </a:bodyPr>
          <a:lstStyle/>
          <a:p>
            <a:r>
              <a:rPr lang="en-US" b="1" i="1" dirty="0">
                <a:solidFill>
                  <a:srgbClr val="7030A0"/>
                </a:solidFill>
              </a:rPr>
              <a:t>Our Federal Advocacy has paid dividends</a:t>
            </a:r>
            <a:br>
              <a:rPr lang="en-US" dirty="0"/>
            </a:br>
            <a:endParaRPr lang="en-US" dirty="0"/>
          </a:p>
        </p:txBody>
      </p:sp>
      <p:sp>
        <p:nvSpPr>
          <p:cNvPr id="3" name="Content Placeholder 2">
            <a:extLst>
              <a:ext uri="{FF2B5EF4-FFF2-40B4-BE49-F238E27FC236}">
                <a16:creationId xmlns:a16="http://schemas.microsoft.com/office/drawing/2014/main" id="{5391EF42-37B4-4272-B8ED-72DC5A850E2F}"/>
              </a:ext>
            </a:extLst>
          </p:cNvPr>
          <p:cNvSpPr>
            <a:spLocks noGrp="1"/>
          </p:cNvSpPr>
          <p:nvPr>
            <p:ph idx="1"/>
          </p:nvPr>
        </p:nvSpPr>
        <p:spPr/>
        <p:txBody>
          <a:bodyPr>
            <a:normAutofit/>
          </a:bodyPr>
          <a:lstStyle/>
          <a:p>
            <a:r>
              <a:rPr lang="en-US" dirty="0"/>
              <a:t>2008 MHPAEA: (1996 Federal parity bill). Our movement began in earnest and our presence and voices grew significantly</a:t>
            </a:r>
          </a:p>
          <a:p>
            <a:r>
              <a:rPr lang="en-US" dirty="0"/>
              <a:t>2008 Affordable Care Act provided addiction coverages with full parity for 65 Million Americans</a:t>
            </a:r>
          </a:p>
          <a:p>
            <a:r>
              <a:rPr lang="en-US" dirty="0"/>
              <a:t>2015 Comprehensive Addiction Recovery Act (CARA) </a:t>
            </a:r>
          </a:p>
          <a:p>
            <a:r>
              <a:rPr lang="en-US" dirty="0"/>
              <a:t>2016 21</a:t>
            </a:r>
            <a:r>
              <a:rPr lang="en-US" baseline="30000" dirty="0"/>
              <a:t>st</a:t>
            </a:r>
            <a:r>
              <a:rPr lang="en-US" dirty="0"/>
              <a:t> Century CURES Act $6 Billion public health &amp; medical research bill</a:t>
            </a:r>
          </a:p>
          <a:p>
            <a:r>
              <a:rPr lang="en-US" dirty="0"/>
              <a:t>2018 HR6 Support for Patients &amp; Community Act-Combat Opioid Epidemic</a:t>
            </a:r>
          </a:p>
          <a:p>
            <a:r>
              <a:rPr lang="en-US" dirty="0"/>
              <a:t>2019 Appropriations: Building Communities of Recovery BCOR funding 33% </a:t>
            </a:r>
          </a:p>
          <a:p>
            <a:pPr marL="0" indent="0">
              <a:buNone/>
            </a:pPr>
            <a:r>
              <a:rPr lang="en-US" dirty="0"/>
              <a:t>     $1 Million to establish a Peer Technical Assistance Center</a:t>
            </a:r>
          </a:p>
          <a:p>
            <a:pPr marL="0" indent="0">
              <a:buNone/>
            </a:pPr>
            <a:r>
              <a:rPr lang="en-US" dirty="0"/>
              <a:t>     $4 Million for workforce Development for individuals in recovery </a:t>
            </a:r>
          </a:p>
        </p:txBody>
      </p:sp>
    </p:spTree>
    <p:extLst>
      <p:ext uri="{BB962C8B-B14F-4D97-AF65-F5344CB8AC3E}">
        <p14:creationId xmlns:p14="http://schemas.microsoft.com/office/powerpoint/2010/main" val="6325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32" y="3133473"/>
            <a:ext cx="7766936" cy="1646302"/>
          </a:xfrm>
        </p:spPr>
        <p:txBody>
          <a:bodyPr/>
          <a:lstStyle/>
          <a:p>
            <a:r>
              <a:rPr lang="en-US" sz="1800" dirty="0"/>
              <a:t>. </a:t>
            </a:r>
          </a:p>
        </p:txBody>
      </p:sp>
      <p:sp>
        <p:nvSpPr>
          <p:cNvPr id="3" name="Subtitle 2"/>
          <p:cNvSpPr>
            <a:spLocks noGrp="1"/>
          </p:cNvSpPr>
          <p:nvPr>
            <p:ph type="subTitle" idx="1"/>
          </p:nvPr>
        </p:nvSpPr>
        <p:spPr>
          <a:xfrm>
            <a:off x="259745" y="1493577"/>
            <a:ext cx="10203475" cy="2684503"/>
          </a:xfrm>
        </p:spPr>
        <p:txBody>
          <a:bodyPr>
            <a:noAutofit/>
          </a:bodyPr>
          <a:lstStyle/>
          <a:p>
            <a:pPr algn="ctr"/>
            <a:r>
              <a:rPr lang="en-US" sz="4000" b="1" dirty="0">
                <a:solidFill>
                  <a:srgbClr val="7030A0"/>
                </a:solidFill>
              </a:rPr>
              <a:t>Overview of State Lawmaking</a:t>
            </a:r>
          </a:p>
          <a:p>
            <a:pPr marL="342900" indent="-342900" algn="ctr">
              <a:buFont typeface="Wingdings" panose="05000000000000000000" pitchFamily="2" charset="2"/>
              <a:buChar char="Ø"/>
            </a:pPr>
            <a:r>
              <a:rPr lang="en-US" sz="2200" dirty="0"/>
              <a:t>In New York State more than 14,000 bills are introduced each year</a:t>
            </a:r>
          </a:p>
          <a:p>
            <a:pPr marL="342900" indent="-342900" algn="ctr">
              <a:buFont typeface="Wingdings" panose="05000000000000000000" pitchFamily="2" charset="2"/>
              <a:buChar char="Ø"/>
            </a:pPr>
            <a:r>
              <a:rPr lang="en-US" sz="2200" dirty="0"/>
              <a:t>About 2000 or &lt;15% of these are acted on and less than 6% become law</a:t>
            </a:r>
          </a:p>
          <a:p>
            <a:pPr marL="342900" indent="-342900" algn="ctr">
              <a:buFont typeface="Wingdings" panose="05000000000000000000" pitchFamily="2" charset="2"/>
              <a:buChar char="Ø"/>
            </a:pPr>
            <a:r>
              <a:rPr lang="en-US" sz="2200" dirty="0"/>
              <a:t>NY Senate *63 members (62) counties </a:t>
            </a:r>
          </a:p>
          <a:p>
            <a:pPr marL="342900" indent="-342900" algn="ctr">
              <a:buFont typeface="Wingdings" panose="05000000000000000000" pitchFamily="2" charset="2"/>
              <a:buChar char="Ø"/>
            </a:pPr>
            <a:r>
              <a:rPr lang="en-US" sz="2200" dirty="0"/>
              <a:t>NY Senate 2019-2020 *39D-24R  </a:t>
            </a:r>
          </a:p>
          <a:p>
            <a:pPr marL="342900" indent="-342900" algn="ctr">
              <a:buFont typeface="Wingdings" panose="05000000000000000000" pitchFamily="2" charset="2"/>
              <a:buChar char="Ø"/>
            </a:pPr>
            <a:r>
              <a:rPr lang="en-US" sz="2200" dirty="0"/>
              <a:t>Senate Leader: Andrea Stewart Cousins</a:t>
            </a:r>
          </a:p>
          <a:p>
            <a:pPr marL="342900" indent="-342900" algn="ctr">
              <a:buFont typeface="Wingdings" panose="05000000000000000000" pitchFamily="2" charset="2"/>
              <a:buChar char="Ø"/>
            </a:pPr>
            <a:r>
              <a:rPr lang="en-US" sz="2200" dirty="0"/>
              <a:t>Assembly Speaker-Carl Heastie</a:t>
            </a:r>
          </a:p>
          <a:p>
            <a:pPr marL="342900" indent="-342900" algn="ctr">
              <a:buFont typeface="Wingdings" panose="05000000000000000000" pitchFamily="2" charset="2"/>
              <a:buChar char="Ø"/>
            </a:pPr>
            <a:r>
              <a:rPr lang="en-US" sz="2200" dirty="0"/>
              <a:t>2019-2020 Assembly 150 members &gt;105-44-1</a:t>
            </a:r>
          </a:p>
          <a:p>
            <a:pPr marL="285750" indent="-285750" algn="l">
              <a:buFont typeface="Arial" panose="020B0604020202020204" pitchFamily="34" charset="0"/>
              <a:buChar char="•"/>
            </a:pPr>
            <a:endParaRPr lang="en-US" dirty="0">
              <a:solidFill>
                <a:schemeClr val="tx1"/>
              </a:solidFill>
            </a:endParaRPr>
          </a:p>
          <a:p>
            <a:pPr algn="l"/>
            <a:endParaRPr lang="en-US" b="1" dirty="0">
              <a:solidFill>
                <a:schemeClr val="tx1"/>
              </a:solidFill>
            </a:endParaRPr>
          </a:p>
        </p:txBody>
      </p:sp>
      <p:pic>
        <p:nvPicPr>
          <p:cNvPr id="5" name="Picture 4">
            <a:extLst>
              <a:ext uri="{FF2B5EF4-FFF2-40B4-BE49-F238E27FC236}">
                <a16:creationId xmlns:a16="http://schemas.microsoft.com/office/drawing/2014/main" id="{F3D96D93-0EEE-40E7-86C1-062089E2DBAA}"/>
              </a:ext>
            </a:extLst>
          </p:cNvPr>
          <p:cNvPicPr>
            <a:picLocks noChangeAspect="1"/>
          </p:cNvPicPr>
          <p:nvPr/>
        </p:nvPicPr>
        <p:blipFill>
          <a:blip r:embed="rId3"/>
          <a:stretch>
            <a:fillRect/>
          </a:stretch>
        </p:blipFill>
        <p:spPr>
          <a:xfrm>
            <a:off x="929562" y="182823"/>
            <a:ext cx="1798476" cy="1310754"/>
          </a:xfrm>
          <a:prstGeom prst="rect">
            <a:avLst/>
          </a:prstGeom>
        </p:spPr>
      </p:pic>
    </p:spTree>
    <p:extLst>
      <p:ext uri="{BB962C8B-B14F-4D97-AF65-F5344CB8AC3E}">
        <p14:creationId xmlns:p14="http://schemas.microsoft.com/office/powerpoint/2010/main" val="17792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2" y="1543050"/>
            <a:ext cx="9743607" cy="1309881"/>
          </a:xfrm>
        </p:spPr>
        <p:txBody>
          <a:bodyPr>
            <a:normAutofit fontScale="90000"/>
          </a:bodyPr>
          <a:lstStyle/>
          <a:p>
            <a:pPr lvl="0" algn="ctr">
              <a:spcBef>
                <a:spcPts val="1000"/>
              </a:spcBef>
              <a:buClr>
                <a:srgbClr val="90C226"/>
              </a:buClr>
              <a:buSzPct val="80000"/>
            </a:pPr>
            <a:r>
              <a:rPr lang="en-US" sz="4400" b="1" dirty="0">
                <a:solidFill>
                  <a:srgbClr val="7030A0"/>
                </a:solidFill>
                <a:ea typeface="+mn-ea"/>
                <a:cs typeface="+mn-cs"/>
              </a:rPr>
              <a:t>Committees</a:t>
            </a:r>
            <a:r>
              <a:rPr lang="en-US" sz="4400" b="1" dirty="0">
                <a:solidFill>
                  <a:srgbClr val="7030A0"/>
                </a:solidFill>
              </a:rPr>
              <a:t> Relevant</a:t>
            </a:r>
            <a:r>
              <a:rPr lang="en-US" sz="4400" b="1" dirty="0">
                <a:solidFill>
                  <a:srgbClr val="7030A0"/>
                </a:solidFill>
                <a:ea typeface="+mn-ea"/>
                <a:cs typeface="+mn-cs"/>
              </a:rPr>
              <a:t> to Recovery Advocacy</a:t>
            </a:r>
            <a:br>
              <a:rPr lang="en-US" sz="4000" b="1" dirty="0">
                <a:solidFill>
                  <a:srgbClr val="7030A0"/>
                </a:solidFill>
                <a:ea typeface="+mn-ea"/>
                <a:cs typeface="+mn-cs"/>
              </a:rPr>
            </a:br>
            <a:endParaRPr lang="en-US" sz="1800" dirty="0"/>
          </a:p>
        </p:txBody>
      </p:sp>
      <p:sp>
        <p:nvSpPr>
          <p:cNvPr id="3" name="Subtitle 2"/>
          <p:cNvSpPr>
            <a:spLocks noGrp="1"/>
          </p:cNvSpPr>
          <p:nvPr>
            <p:ph sz="half" idx="1"/>
          </p:nvPr>
        </p:nvSpPr>
        <p:spPr>
          <a:xfrm>
            <a:off x="659598" y="2977228"/>
            <a:ext cx="4184035" cy="3880772"/>
          </a:xfrm>
        </p:spPr>
        <p:txBody>
          <a:bodyPr>
            <a:noAutofit/>
          </a:bodyPr>
          <a:lstStyle/>
          <a:p>
            <a:pPr algn="l">
              <a:buClr>
                <a:srgbClr val="92D050"/>
              </a:buClr>
              <a:buSzPct val="99000"/>
              <a:buFont typeface="Wingdings" panose="05000000000000000000" pitchFamily="2" charset="2"/>
              <a:buChar char="Ø"/>
            </a:pPr>
            <a:r>
              <a:rPr lang="en-US" sz="2200" dirty="0">
                <a:solidFill>
                  <a:schemeClr val="tx1">
                    <a:lumMod val="50000"/>
                    <a:lumOff val="50000"/>
                  </a:schemeClr>
                </a:solidFill>
              </a:rPr>
              <a:t>Senate Alcohol Drug-Peter </a:t>
            </a:r>
            <a:r>
              <a:rPr lang="en-US" sz="2200" dirty="0" err="1">
                <a:solidFill>
                  <a:schemeClr val="tx1">
                    <a:lumMod val="50000"/>
                    <a:lumOff val="50000"/>
                  </a:schemeClr>
                </a:solidFill>
              </a:rPr>
              <a:t>Harckham</a:t>
            </a:r>
            <a:r>
              <a:rPr lang="en-US" sz="2200" dirty="0">
                <a:solidFill>
                  <a:schemeClr val="tx1">
                    <a:lumMod val="50000"/>
                    <a:lumOff val="50000"/>
                  </a:schemeClr>
                </a:solidFill>
              </a:rPr>
              <a:t> (Westchester)</a:t>
            </a:r>
          </a:p>
          <a:p>
            <a:pPr algn="l">
              <a:buClr>
                <a:srgbClr val="92D050"/>
              </a:buClr>
              <a:buSzPct val="99000"/>
              <a:buFont typeface="Wingdings" panose="05000000000000000000" pitchFamily="2" charset="2"/>
              <a:buChar char="Ø"/>
            </a:pPr>
            <a:r>
              <a:rPr lang="en-US" sz="2200" dirty="0">
                <a:solidFill>
                  <a:schemeClr val="tx1">
                    <a:lumMod val="50000"/>
                    <a:lumOff val="50000"/>
                  </a:schemeClr>
                </a:solidFill>
              </a:rPr>
              <a:t>Senate Health-Gustavo Rivera (Bronx) </a:t>
            </a:r>
          </a:p>
          <a:p>
            <a:pPr algn="l">
              <a:buClr>
                <a:srgbClr val="92D050"/>
              </a:buClr>
              <a:buSzPct val="99000"/>
              <a:buFont typeface="Wingdings" panose="05000000000000000000" pitchFamily="2" charset="2"/>
              <a:buChar char="Ø"/>
            </a:pPr>
            <a:r>
              <a:rPr lang="en-US" sz="2200" dirty="0">
                <a:solidFill>
                  <a:schemeClr val="tx1">
                    <a:lumMod val="50000"/>
                    <a:lumOff val="50000"/>
                  </a:schemeClr>
                </a:solidFill>
              </a:rPr>
              <a:t>Senate Insurance- Neil Breslin (Albany &amp; Rensselaer)</a:t>
            </a:r>
          </a:p>
          <a:p>
            <a:pPr algn="l">
              <a:buClr>
                <a:srgbClr val="92D050"/>
              </a:buClr>
              <a:buSzPct val="99000"/>
              <a:buFont typeface="Wingdings" panose="05000000000000000000" pitchFamily="2" charset="2"/>
              <a:buChar char="Ø"/>
            </a:pPr>
            <a:r>
              <a:rPr lang="en-US" sz="2200" dirty="0">
                <a:solidFill>
                  <a:schemeClr val="tx1">
                    <a:lumMod val="50000"/>
                    <a:lumOff val="50000"/>
                  </a:schemeClr>
                </a:solidFill>
              </a:rPr>
              <a:t>Senate Finance-                 Liz Krueger (NYC)</a:t>
            </a:r>
          </a:p>
          <a:p>
            <a:pPr algn="l">
              <a:buClr>
                <a:srgbClr val="92D050"/>
              </a:buClr>
              <a:buSzPct val="99000"/>
              <a:buFont typeface="Wingdings" panose="05000000000000000000" pitchFamily="2" charset="2"/>
              <a:buChar char="Ø"/>
            </a:pPr>
            <a:endParaRPr lang="en-US" b="1" dirty="0">
              <a:solidFill>
                <a:schemeClr val="tx1"/>
              </a:solidFill>
            </a:endParaRPr>
          </a:p>
        </p:txBody>
      </p:sp>
      <p:sp>
        <p:nvSpPr>
          <p:cNvPr id="5" name="Content Placeholder 4">
            <a:extLst>
              <a:ext uri="{FF2B5EF4-FFF2-40B4-BE49-F238E27FC236}">
                <a16:creationId xmlns:a16="http://schemas.microsoft.com/office/drawing/2014/main" id="{AC44352D-0D7D-420F-950D-BC7383F24CA9}"/>
              </a:ext>
            </a:extLst>
          </p:cNvPr>
          <p:cNvSpPr>
            <a:spLocks noGrp="1"/>
          </p:cNvSpPr>
          <p:nvPr>
            <p:ph sz="half" idx="2"/>
          </p:nvPr>
        </p:nvSpPr>
        <p:spPr>
          <a:xfrm>
            <a:off x="5256352" y="2977227"/>
            <a:ext cx="4184034" cy="3880773"/>
          </a:xfrm>
        </p:spPr>
        <p:txBody>
          <a:bodyPr/>
          <a:lstStyle/>
          <a:p>
            <a:pPr lvl="0">
              <a:buClr>
                <a:srgbClr val="90C226"/>
              </a:buClr>
              <a:buFont typeface="Wingdings" panose="05000000000000000000" pitchFamily="2" charset="2"/>
              <a:buChar char="Ø"/>
            </a:pPr>
            <a:r>
              <a:rPr lang="en-US" sz="2200" dirty="0">
                <a:solidFill>
                  <a:schemeClr val="tx1">
                    <a:lumMod val="50000"/>
                    <a:lumOff val="50000"/>
                  </a:schemeClr>
                </a:solidFill>
              </a:rPr>
              <a:t>Assembly Alcohol &amp; Drug-Linda Rosenthal-(NYC)</a:t>
            </a:r>
          </a:p>
          <a:p>
            <a:pPr lvl="0">
              <a:buClr>
                <a:srgbClr val="90C226"/>
              </a:buClr>
              <a:buFont typeface="Wingdings" panose="05000000000000000000" pitchFamily="2" charset="2"/>
              <a:buChar char="Ø"/>
            </a:pPr>
            <a:r>
              <a:rPr lang="en-US" sz="2200" dirty="0">
                <a:solidFill>
                  <a:schemeClr val="tx1">
                    <a:lumMod val="50000"/>
                    <a:lumOff val="50000"/>
                  </a:schemeClr>
                </a:solidFill>
              </a:rPr>
              <a:t>Assembly Insurance-Kevin Cahill (Kingston)</a:t>
            </a:r>
          </a:p>
          <a:p>
            <a:pPr lvl="0">
              <a:buClr>
                <a:srgbClr val="90C226"/>
              </a:buClr>
              <a:buFont typeface="Wingdings" panose="05000000000000000000" pitchFamily="2" charset="2"/>
              <a:buChar char="Ø"/>
            </a:pPr>
            <a:r>
              <a:rPr lang="en-US" sz="2200" dirty="0">
                <a:solidFill>
                  <a:schemeClr val="tx1">
                    <a:lumMod val="50000"/>
                    <a:lumOff val="50000"/>
                  </a:schemeClr>
                </a:solidFill>
              </a:rPr>
              <a:t>Assembly Health-Richard Gottfried (NYC)</a:t>
            </a:r>
          </a:p>
          <a:p>
            <a:pPr lvl="0">
              <a:buClr>
                <a:srgbClr val="90C226"/>
              </a:buClr>
              <a:buFont typeface="Wingdings" panose="05000000000000000000" pitchFamily="2" charset="2"/>
              <a:buChar char="Ø"/>
            </a:pPr>
            <a:r>
              <a:rPr lang="en-US" sz="2200" dirty="0">
                <a:solidFill>
                  <a:schemeClr val="tx1">
                    <a:lumMod val="50000"/>
                    <a:lumOff val="50000"/>
                  </a:schemeClr>
                </a:solidFill>
              </a:rPr>
              <a:t>Assembly Ways and Means- Helene Weinstein (Kings)</a:t>
            </a:r>
          </a:p>
          <a:p>
            <a:endParaRPr lang="en-US" dirty="0"/>
          </a:p>
        </p:txBody>
      </p:sp>
      <p:pic>
        <p:nvPicPr>
          <p:cNvPr id="6" name="Picture 5">
            <a:extLst>
              <a:ext uri="{FF2B5EF4-FFF2-40B4-BE49-F238E27FC236}">
                <a16:creationId xmlns:a16="http://schemas.microsoft.com/office/drawing/2014/main" id="{454CA188-B152-4B95-A443-2D81A9BB8430}"/>
              </a:ext>
            </a:extLst>
          </p:cNvPr>
          <p:cNvPicPr>
            <a:picLocks noChangeAspect="1"/>
          </p:cNvPicPr>
          <p:nvPr/>
        </p:nvPicPr>
        <p:blipFill>
          <a:blip r:embed="rId3"/>
          <a:stretch>
            <a:fillRect/>
          </a:stretch>
        </p:blipFill>
        <p:spPr>
          <a:xfrm>
            <a:off x="148512" y="232296"/>
            <a:ext cx="1798476" cy="1310754"/>
          </a:xfrm>
          <a:prstGeom prst="rect">
            <a:avLst/>
          </a:prstGeom>
        </p:spPr>
      </p:pic>
    </p:spTree>
    <p:extLst>
      <p:ext uri="{BB962C8B-B14F-4D97-AF65-F5344CB8AC3E}">
        <p14:creationId xmlns:p14="http://schemas.microsoft.com/office/powerpoint/2010/main" val="31571662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3977</TotalTime>
  <Words>2552</Words>
  <Application>Microsoft Office PowerPoint</Application>
  <PresentationFormat>Widescreen</PresentationFormat>
  <Paragraphs>270</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Recovery Advocacy in Action</vt:lpstr>
      <vt:lpstr>. </vt:lpstr>
      <vt:lpstr>. </vt:lpstr>
      <vt:lpstr>. </vt:lpstr>
      <vt:lpstr>. </vt:lpstr>
      <vt:lpstr>. </vt:lpstr>
      <vt:lpstr>Our Federal Advocacy has paid dividends </vt:lpstr>
      <vt:lpstr>. </vt:lpstr>
      <vt:lpstr>Committees Relevant to Recovery Advocacy </vt:lpstr>
      <vt:lpstr>. </vt:lpstr>
      <vt:lpstr>. </vt:lpstr>
      <vt:lpstr>NY State Joint Senate Task Force on Opioids, Addictions, and Overdose Preventions</vt:lpstr>
      <vt:lpstr>OUR ADVOCACY WORKS</vt:lpstr>
      <vt:lpstr>Building a sphere of influence</vt:lpstr>
      <vt:lpstr>PowerPoint Presentation</vt:lpstr>
      <vt:lpstr>. </vt:lpstr>
      <vt:lpstr>. </vt:lpstr>
      <vt:lpstr>. </vt:lpstr>
      <vt:lpstr>. </vt:lpstr>
      <vt:lpstr>. </vt:lpstr>
      <vt:lpstr>. </vt:lpstr>
      <vt:lpstr>. </vt:lpstr>
      <vt:lpstr>. </vt:lpstr>
      <vt:lpstr>PowerPoint Presentation</vt:lpstr>
      <vt:lpstr>. </vt:lpstr>
      <vt:lpstr>The Grassroots Lobbying Plan  230 Washington Ave Extension, Suite 101  Albany NY 12203     (518)-462-6805</vt:lpstr>
      <vt:lpstr>Questions &amp; Answers</vt:lpstr>
      <vt:lpstr>Connect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Advocacy 101</dc:title>
  <dc:creator>ashley livingston</dc:creator>
  <cp:lastModifiedBy>Allison Weingarten</cp:lastModifiedBy>
  <cp:revision>17</cp:revision>
  <dcterms:created xsi:type="dcterms:W3CDTF">2019-10-15T00:07:54Z</dcterms:created>
  <dcterms:modified xsi:type="dcterms:W3CDTF">2020-01-08T15:26:58Z</dcterms:modified>
</cp:coreProperties>
</file>