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9"/>
  </p:notesMasterIdLst>
  <p:handoutMasterIdLst>
    <p:handoutMasterId r:id="rId20"/>
  </p:handoutMasterIdLst>
  <p:sldIdLst>
    <p:sldId id="256" r:id="rId2"/>
    <p:sldId id="347" r:id="rId3"/>
    <p:sldId id="336" r:id="rId4"/>
    <p:sldId id="350" r:id="rId5"/>
    <p:sldId id="345" r:id="rId6"/>
    <p:sldId id="337" r:id="rId7"/>
    <p:sldId id="338" r:id="rId8"/>
    <p:sldId id="340" r:id="rId9"/>
    <p:sldId id="342" r:id="rId10"/>
    <p:sldId id="343" r:id="rId11"/>
    <p:sldId id="351" r:id="rId12"/>
    <p:sldId id="344" r:id="rId13"/>
    <p:sldId id="349" r:id="rId14"/>
    <p:sldId id="341" r:id="rId15"/>
    <p:sldId id="346" r:id="rId16"/>
    <p:sldId id="348" r:id="rId17"/>
    <p:sldId id="283" r:id="rId18"/>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296" userDrawn="1">
          <p15:clr>
            <a:srgbClr val="A4A3A4"/>
          </p15:clr>
        </p15:guide>
        <p15:guide id="2" pos="76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7" autoAdjust="0"/>
    <p:restoredTop sz="94660"/>
  </p:normalViewPr>
  <p:slideViewPr>
    <p:cSldViewPr snapToGrid="0" showGuides="1">
      <p:cViewPr varScale="1">
        <p:scale>
          <a:sx n="82" d="100"/>
          <a:sy n="82" d="100"/>
        </p:scale>
        <p:origin x="624" y="53"/>
      </p:cViewPr>
      <p:guideLst>
        <p:guide orient="horz" pos="4296"/>
        <p:guide pos="7680"/>
      </p:guideLst>
    </p:cSldViewPr>
  </p:slideViewPr>
  <p:notesTextViewPr>
    <p:cViewPr>
      <p:scale>
        <a:sx n="1" d="1"/>
        <a:sy n="1" d="1"/>
      </p:scale>
      <p:origin x="0" y="0"/>
    </p:cViewPr>
  </p:notesTextViewPr>
  <p:sorterViewPr>
    <p:cViewPr>
      <p:scale>
        <a:sx n="100" d="100"/>
        <a:sy n="100" d="100"/>
      </p:scale>
      <p:origin x="0" y="-10051"/>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2"/>
            <a:ext cx="3037840" cy="466434"/>
          </a:xfrm>
          <a:prstGeom prst="rect">
            <a:avLst/>
          </a:prstGeom>
        </p:spPr>
        <p:txBody>
          <a:bodyPr vert="horz" lIns="93177" tIns="46589" rIns="93177" bIns="46589" rtlCol="0"/>
          <a:lstStyle>
            <a:lvl1pPr algn="r">
              <a:defRPr sz="1200"/>
            </a:lvl1pPr>
          </a:lstStyle>
          <a:p>
            <a:fld id="{24E3FF81-3681-4ABD-80D8-EBD1F1044D66}" type="datetimeFigureOut">
              <a:rPr lang="en-US" smtClean="0"/>
              <a:t>12/10/2020</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73434A50-FD44-4948-BBFA-34BFACEB375C}" type="slidenum">
              <a:rPr lang="en-US" smtClean="0"/>
              <a:t>‹#›</a:t>
            </a:fld>
            <a:endParaRPr lang="en-US"/>
          </a:p>
        </p:txBody>
      </p:sp>
    </p:spTree>
    <p:extLst>
      <p:ext uri="{BB962C8B-B14F-4D97-AF65-F5344CB8AC3E}">
        <p14:creationId xmlns:p14="http://schemas.microsoft.com/office/powerpoint/2010/main" val="32789884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2"/>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2"/>
            <a:ext cx="3037840" cy="466434"/>
          </a:xfrm>
          <a:prstGeom prst="rect">
            <a:avLst/>
          </a:prstGeom>
        </p:spPr>
        <p:txBody>
          <a:bodyPr vert="horz" lIns="93177" tIns="46589" rIns="93177" bIns="46589" rtlCol="0"/>
          <a:lstStyle>
            <a:lvl1pPr algn="r">
              <a:defRPr sz="1200"/>
            </a:lvl1pPr>
          </a:lstStyle>
          <a:p>
            <a:fld id="{7C7000A3-E67B-4D79-9ACA-ED117F06F092}" type="datetimeFigureOut">
              <a:rPr lang="en-US" smtClean="0"/>
              <a:t>12/10/2020</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0BDE77B-9EAC-4C6A-986F-8DC19F2044D6}" type="slidenum">
              <a:rPr lang="en-US" smtClean="0"/>
              <a:t>‹#›</a:t>
            </a:fld>
            <a:endParaRPr lang="en-US" dirty="0"/>
          </a:p>
        </p:txBody>
      </p:sp>
    </p:spTree>
    <p:extLst>
      <p:ext uri="{BB962C8B-B14F-4D97-AF65-F5344CB8AC3E}">
        <p14:creationId xmlns:p14="http://schemas.microsoft.com/office/powerpoint/2010/main" val="16731335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1</a:t>
            </a:fld>
            <a:endParaRPr lang="en-US" dirty="0"/>
          </a:p>
        </p:txBody>
      </p:sp>
    </p:spTree>
    <p:extLst>
      <p:ext uri="{BB962C8B-B14F-4D97-AF65-F5344CB8AC3E}">
        <p14:creationId xmlns:p14="http://schemas.microsoft.com/office/powerpoint/2010/main" val="2829621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10</a:t>
            </a:fld>
            <a:endParaRPr lang="en-US" dirty="0"/>
          </a:p>
        </p:txBody>
      </p:sp>
    </p:spTree>
    <p:extLst>
      <p:ext uri="{BB962C8B-B14F-4D97-AF65-F5344CB8AC3E}">
        <p14:creationId xmlns:p14="http://schemas.microsoft.com/office/powerpoint/2010/main" val="234136324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11</a:t>
            </a:fld>
            <a:endParaRPr lang="en-US" dirty="0"/>
          </a:p>
        </p:txBody>
      </p:sp>
    </p:spTree>
    <p:extLst>
      <p:ext uri="{BB962C8B-B14F-4D97-AF65-F5344CB8AC3E}">
        <p14:creationId xmlns:p14="http://schemas.microsoft.com/office/powerpoint/2010/main" val="145281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12</a:t>
            </a:fld>
            <a:endParaRPr lang="en-US" dirty="0"/>
          </a:p>
        </p:txBody>
      </p:sp>
    </p:spTree>
    <p:extLst>
      <p:ext uri="{BB962C8B-B14F-4D97-AF65-F5344CB8AC3E}">
        <p14:creationId xmlns:p14="http://schemas.microsoft.com/office/powerpoint/2010/main" val="32057432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13</a:t>
            </a:fld>
            <a:endParaRPr lang="en-US" dirty="0"/>
          </a:p>
        </p:txBody>
      </p:sp>
    </p:spTree>
    <p:extLst>
      <p:ext uri="{BB962C8B-B14F-4D97-AF65-F5344CB8AC3E}">
        <p14:creationId xmlns:p14="http://schemas.microsoft.com/office/powerpoint/2010/main" val="55388735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14</a:t>
            </a:fld>
            <a:endParaRPr lang="en-US" dirty="0"/>
          </a:p>
        </p:txBody>
      </p:sp>
    </p:spTree>
    <p:extLst>
      <p:ext uri="{BB962C8B-B14F-4D97-AF65-F5344CB8AC3E}">
        <p14:creationId xmlns:p14="http://schemas.microsoft.com/office/powerpoint/2010/main" val="192298616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15</a:t>
            </a:fld>
            <a:endParaRPr lang="en-US" dirty="0"/>
          </a:p>
        </p:txBody>
      </p:sp>
    </p:spTree>
    <p:extLst>
      <p:ext uri="{BB962C8B-B14F-4D97-AF65-F5344CB8AC3E}">
        <p14:creationId xmlns:p14="http://schemas.microsoft.com/office/powerpoint/2010/main" val="278567009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16</a:t>
            </a:fld>
            <a:endParaRPr lang="en-US" dirty="0"/>
          </a:p>
        </p:txBody>
      </p:sp>
    </p:spTree>
    <p:extLst>
      <p:ext uri="{BB962C8B-B14F-4D97-AF65-F5344CB8AC3E}">
        <p14:creationId xmlns:p14="http://schemas.microsoft.com/office/powerpoint/2010/main" val="211886175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2485164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2</a:t>
            </a:fld>
            <a:endParaRPr lang="en-US" dirty="0"/>
          </a:p>
        </p:txBody>
      </p:sp>
    </p:spTree>
    <p:extLst>
      <p:ext uri="{BB962C8B-B14F-4D97-AF65-F5344CB8AC3E}">
        <p14:creationId xmlns:p14="http://schemas.microsoft.com/office/powerpoint/2010/main" val="11568122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3</a:t>
            </a:fld>
            <a:endParaRPr lang="en-US" dirty="0"/>
          </a:p>
        </p:txBody>
      </p:sp>
    </p:spTree>
    <p:extLst>
      <p:ext uri="{BB962C8B-B14F-4D97-AF65-F5344CB8AC3E}">
        <p14:creationId xmlns:p14="http://schemas.microsoft.com/office/powerpoint/2010/main" val="2228318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4</a:t>
            </a:fld>
            <a:endParaRPr lang="en-US" dirty="0"/>
          </a:p>
        </p:txBody>
      </p:sp>
    </p:spTree>
    <p:extLst>
      <p:ext uri="{BB962C8B-B14F-4D97-AF65-F5344CB8AC3E}">
        <p14:creationId xmlns:p14="http://schemas.microsoft.com/office/powerpoint/2010/main" val="1736496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5</a:t>
            </a:fld>
            <a:endParaRPr lang="en-US" dirty="0"/>
          </a:p>
        </p:txBody>
      </p:sp>
    </p:spTree>
    <p:extLst>
      <p:ext uri="{BB962C8B-B14F-4D97-AF65-F5344CB8AC3E}">
        <p14:creationId xmlns:p14="http://schemas.microsoft.com/office/powerpoint/2010/main" val="12352161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6</a:t>
            </a:fld>
            <a:endParaRPr lang="en-US" dirty="0"/>
          </a:p>
        </p:txBody>
      </p:sp>
    </p:spTree>
    <p:extLst>
      <p:ext uri="{BB962C8B-B14F-4D97-AF65-F5344CB8AC3E}">
        <p14:creationId xmlns:p14="http://schemas.microsoft.com/office/powerpoint/2010/main" val="348376548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7</a:t>
            </a:fld>
            <a:endParaRPr lang="en-US" dirty="0"/>
          </a:p>
        </p:txBody>
      </p:sp>
    </p:spTree>
    <p:extLst>
      <p:ext uri="{BB962C8B-B14F-4D97-AF65-F5344CB8AC3E}">
        <p14:creationId xmlns:p14="http://schemas.microsoft.com/office/powerpoint/2010/main" val="30599065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8</a:t>
            </a:fld>
            <a:endParaRPr lang="en-US" dirty="0"/>
          </a:p>
        </p:txBody>
      </p:sp>
    </p:spTree>
    <p:extLst>
      <p:ext uri="{BB962C8B-B14F-4D97-AF65-F5344CB8AC3E}">
        <p14:creationId xmlns:p14="http://schemas.microsoft.com/office/powerpoint/2010/main" val="33202271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0BDE77B-9EAC-4C6A-986F-8DC19F2044D6}" type="slidenum">
              <a:rPr lang="en-US" smtClean="0"/>
              <a:t>9</a:t>
            </a:fld>
            <a:endParaRPr lang="en-US" dirty="0"/>
          </a:p>
        </p:txBody>
      </p:sp>
    </p:spTree>
    <p:extLst>
      <p:ext uri="{BB962C8B-B14F-4D97-AF65-F5344CB8AC3E}">
        <p14:creationId xmlns:p14="http://schemas.microsoft.com/office/powerpoint/2010/main" val="672498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8070693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pPr>
              <a:defRPr/>
            </a:pPr>
            <a:fld id="{FD4629EE-AD3B-4E81-BD79-280D98F0924F}" type="datetimeFigureOut">
              <a:rPr lang="en-US" smtClean="0"/>
              <a:pPr>
                <a:defRPr/>
              </a:pPr>
              <a:t>12/10/2020</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003A1C8-15C0-4BA3-8EF5-C53D03D1CEBE}" type="slidenum">
              <a:rPr lang="en-US" smtClean="0"/>
              <a:pPr>
                <a:defRPr/>
              </a:pPr>
              <a:t>‹#›</a:t>
            </a:fld>
            <a:endParaRPr lang="en-US" dirty="0"/>
          </a:p>
        </p:txBody>
      </p:sp>
    </p:spTree>
    <p:extLst>
      <p:ext uri="{BB962C8B-B14F-4D97-AF65-F5344CB8AC3E}">
        <p14:creationId xmlns:p14="http://schemas.microsoft.com/office/powerpoint/2010/main" val="30980405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090683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353257128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0992082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2960176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19852776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8830564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25933866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263063408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10541734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21719241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877597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31676325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16046956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99A6C4D-FDE1-46B4-AED7-E6FD58B9CBBB}" type="datetimeFigureOut">
              <a:rPr lang="en-US" smtClean="0"/>
              <a:t>12/10/2020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2636011-2673-44E1-9134-C65D2DD7B004}" type="slidenum">
              <a:rPr lang="en-US" smtClean="0"/>
              <a:t>‹#›</a:t>
            </a:fld>
            <a:endParaRPr lang="en-US" dirty="0"/>
          </a:p>
        </p:txBody>
      </p:sp>
    </p:spTree>
    <p:extLst>
      <p:ext uri="{BB962C8B-B14F-4D97-AF65-F5344CB8AC3E}">
        <p14:creationId xmlns:p14="http://schemas.microsoft.com/office/powerpoint/2010/main" val="3838986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99A6C4D-FDE1-46B4-AED7-E6FD58B9CBBB}" type="datetimeFigureOut">
              <a:rPr lang="en-US" smtClean="0"/>
              <a:t>12/10/2020</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2636011-2673-44E1-9134-C65D2DD7B004}" type="slidenum">
              <a:rPr lang="en-US" smtClean="0"/>
              <a:t>‹#›</a:t>
            </a:fld>
            <a:endParaRPr lang="en-US" dirty="0"/>
          </a:p>
        </p:txBody>
      </p:sp>
    </p:spTree>
    <p:extLst>
      <p:ext uri="{BB962C8B-B14F-4D97-AF65-F5344CB8AC3E}">
        <p14:creationId xmlns:p14="http://schemas.microsoft.com/office/powerpoint/2010/main" val="2662555315"/>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 id="2147483674" r:id="rId13"/>
    <p:sldLayoutId id="2147483675" r:id="rId14"/>
    <p:sldLayoutId id="2147483676" r:id="rId15"/>
    <p:sldLayoutId id="2147483677"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3.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4.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5.jpg"/></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5.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mailto:aweingarten@for-ny.org"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hyperlink" Target="https://friendsofrecoverynewyork-my.sharepoint.com/:w:/g/personal/aweingarten_for-ny_org/ESafhH2aC8lGgyojK_Gk_FIBcBcdErISGy-aVxjacL5omw?e=jUFlJz" TargetMode="External"/><Relationship Id="rId7"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4.xml"/><Relationship Id="rId6" Type="http://schemas.openxmlformats.org/officeDocument/2006/relationships/image" Target="../media/image1.png"/><Relationship Id="rId5" Type="http://schemas.openxmlformats.org/officeDocument/2006/relationships/hyperlink" Target="https://www.nysenate.gov/find-my-senator" TargetMode="External"/><Relationship Id="rId4" Type="http://schemas.openxmlformats.org/officeDocument/2006/relationships/hyperlink" Target="https://nyassembly.gov/mem/search/"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image" Target="../media/image2.png"/><Relationship Id="rId5" Type="http://schemas.openxmlformats.org/officeDocument/2006/relationships/hyperlink" Target="https://friendsofrecoverynewyork-my.sharepoint.com/:x:/g/personal/aweingarten_for-ny_org/EQ_c3vdiCXdDmFE49uGnksgBEFS7YAf42jHTGvBdzfDNtA?e=KJ2hY0" TargetMode="External"/><Relationship Id="rId4" Type="http://schemas.openxmlformats.org/officeDocument/2006/relationships/hyperlink" Target="mailto:aweingarten@for-ny.org"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4974337" y="1265314"/>
            <a:ext cx="4299666" cy="3249131"/>
          </a:xfrm>
        </p:spPr>
        <p:txBody>
          <a:bodyPr>
            <a:normAutofit fontScale="90000"/>
          </a:bodyPr>
          <a:lstStyle/>
          <a:p>
            <a:pPr algn="l"/>
            <a:r>
              <a:rPr lang="en-US" b="1" dirty="0">
                <a:solidFill>
                  <a:srgbClr val="7030A0"/>
                </a:solidFill>
              </a:rPr>
              <a:t>Stand Up For Recovery Day 2021 Advocacy Toolkit</a:t>
            </a:r>
          </a:p>
        </p:txBody>
      </p:sp>
      <p:sp>
        <p:nvSpPr>
          <p:cNvPr id="3" name="Subtitle 2"/>
          <p:cNvSpPr>
            <a:spLocks noGrp="1"/>
          </p:cNvSpPr>
          <p:nvPr>
            <p:ph type="subTitle" idx="1"/>
          </p:nvPr>
        </p:nvSpPr>
        <p:spPr>
          <a:xfrm>
            <a:off x="4974336" y="4514446"/>
            <a:ext cx="4299666" cy="871042"/>
          </a:xfrm>
        </p:spPr>
        <p:txBody>
          <a:bodyPr>
            <a:normAutofit/>
          </a:bodyPr>
          <a:lstStyle/>
          <a:p>
            <a:pPr algn="l"/>
            <a:endParaRPr lang="en-US" b="1" dirty="0"/>
          </a:p>
          <a:p>
            <a:pPr algn="l"/>
            <a:r>
              <a:rPr lang="en-US" b="1" dirty="0">
                <a:solidFill>
                  <a:srgbClr val="92D050"/>
                </a:solidFill>
              </a:rPr>
              <a:t>How to Engage with Lawmakers</a:t>
            </a:r>
          </a:p>
          <a:p>
            <a:pPr algn="l"/>
            <a:endParaRPr lang="en-US" b="1" dirty="0"/>
          </a:p>
        </p:txBody>
      </p:sp>
      <p:sp>
        <p:nvSpPr>
          <p:cNvPr id="9" name="Isosceles Triangle 8">
            <a:extLst>
              <a:ext uri="{FF2B5EF4-FFF2-40B4-BE49-F238E27FC236}">
                <a16:creationId xmlns:a16="http://schemas.microsoft.com/office/drawing/2014/main" id="{5A7802B6-FF37-40CF-A7E2-6F2A0D9A91E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3174" y="1270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pic>
        <p:nvPicPr>
          <p:cNvPr id="4" name="Picture 3" descr="A close up of a logo&#10;&#10;Description automatically generated"/>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8604" y="2084867"/>
            <a:ext cx="3765692" cy="2696235"/>
          </a:xfrm>
          <a:prstGeom prst="rect">
            <a:avLst/>
          </a:prstGeom>
        </p:spPr>
      </p:pic>
      <p:pic>
        <p:nvPicPr>
          <p:cNvPr id="1026" name="Picture 2" descr="https://for-ny.org/wp-content/uploads/2020/11/Save-The-Date-300x169.png">
            <a:extLst>
              <a:ext uri="{FF2B5EF4-FFF2-40B4-BE49-F238E27FC236}">
                <a16:creationId xmlns:a16="http://schemas.microsoft.com/office/drawing/2014/main" id="{3013C458-CC5C-4D3B-9184-48C9A882D541}"/>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171396"/>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4076744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912" y="276401"/>
            <a:ext cx="1506612" cy="1078734"/>
          </a:xfrm>
          <a:prstGeom prst="rect">
            <a:avLst/>
          </a:prstGeom>
        </p:spPr>
      </p:pic>
      <p:sp>
        <p:nvSpPr>
          <p:cNvPr id="5" name="Content Placeholder 2">
            <a:extLst>
              <a:ext uri="{FF2B5EF4-FFF2-40B4-BE49-F238E27FC236}">
                <a16:creationId xmlns:a16="http://schemas.microsoft.com/office/drawing/2014/main" id="{430CB44D-F48B-4DA6-BE0D-D4BB30C32407}"/>
              </a:ext>
            </a:extLst>
          </p:cNvPr>
          <p:cNvSpPr txBox="1">
            <a:spLocks/>
          </p:cNvSpPr>
          <p:nvPr/>
        </p:nvSpPr>
        <p:spPr>
          <a:xfrm>
            <a:off x="845912" y="1576873"/>
            <a:ext cx="8596668" cy="44653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dirty="0">
                <a:solidFill>
                  <a:schemeClr val="tx1"/>
                </a:solidFill>
              </a:rPr>
              <a:t>Example Meeting Outline:</a:t>
            </a:r>
          </a:p>
          <a:p>
            <a:pPr lvl="1"/>
            <a:r>
              <a:rPr lang="en-US" b="1" dirty="0">
                <a:solidFill>
                  <a:schemeClr val="tx1"/>
                </a:solidFill>
              </a:rPr>
              <a:t>Opening: </a:t>
            </a:r>
            <a:r>
              <a:rPr lang="en-US" dirty="0">
                <a:solidFill>
                  <a:schemeClr val="tx1"/>
                </a:solidFill>
              </a:rPr>
              <a:t>Facilitator introduces themselves, introduces the organizations represented in the room, thanks the elected official/staff members for their time and for their help on recovery issues in the past and briefly introduces this year’s policy statement and goals. The facilitator could ask everyone to add their email addresses into the zoom chat. Then the Facilitator says “Assembly Member/Senator, would you like to introduce yourself?”</a:t>
            </a:r>
          </a:p>
        </p:txBody>
      </p:sp>
      <p:sp>
        <p:nvSpPr>
          <p:cNvPr id="6" name="Rectangle 5">
            <a:extLst>
              <a:ext uri="{FF2B5EF4-FFF2-40B4-BE49-F238E27FC236}">
                <a16:creationId xmlns:a16="http://schemas.microsoft.com/office/drawing/2014/main" id="{FE76D7C1-8A83-4A7C-911A-962410B99695}"/>
              </a:ext>
            </a:extLst>
          </p:cNvPr>
          <p:cNvSpPr/>
          <p:nvPr/>
        </p:nvSpPr>
        <p:spPr>
          <a:xfrm>
            <a:off x="1848975" y="370015"/>
            <a:ext cx="6931131" cy="1323439"/>
          </a:xfrm>
          <a:prstGeom prst="rect">
            <a:avLst/>
          </a:prstGeom>
        </p:spPr>
        <p:txBody>
          <a:bodyPr wrap="square">
            <a:spAutoFit/>
          </a:bodyPr>
          <a:lstStyle/>
          <a:p>
            <a:pPr algn="ctr"/>
            <a:r>
              <a:rPr lang="en-US" altLang="en-US" sz="4000" b="1" dirty="0">
                <a:solidFill>
                  <a:srgbClr val="7030A0"/>
                </a:solidFill>
              </a:rPr>
              <a:t>Zoom Meeting Outline - Continued</a:t>
            </a:r>
          </a:p>
        </p:txBody>
      </p:sp>
      <p:pic>
        <p:nvPicPr>
          <p:cNvPr id="10242" name="Picture 2" descr="https://for-ny.org/wp-content/uploads/2020/11/Save-The-Date-300x169.png">
            <a:extLst>
              <a:ext uri="{FF2B5EF4-FFF2-40B4-BE49-F238E27FC236}">
                <a16:creationId xmlns:a16="http://schemas.microsoft.com/office/drawing/2014/main" id="{0B81AB98-3E60-4A11-B794-E02E72BAD35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24948"/>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729804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912" y="276401"/>
            <a:ext cx="1506612" cy="1078734"/>
          </a:xfrm>
          <a:prstGeom prst="rect">
            <a:avLst/>
          </a:prstGeom>
        </p:spPr>
      </p:pic>
      <p:sp>
        <p:nvSpPr>
          <p:cNvPr id="5" name="Content Placeholder 2">
            <a:extLst>
              <a:ext uri="{FF2B5EF4-FFF2-40B4-BE49-F238E27FC236}">
                <a16:creationId xmlns:a16="http://schemas.microsoft.com/office/drawing/2014/main" id="{430CB44D-F48B-4DA6-BE0D-D4BB30C32407}"/>
              </a:ext>
            </a:extLst>
          </p:cNvPr>
          <p:cNvSpPr txBox="1">
            <a:spLocks/>
          </p:cNvSpPr>
          <p:nvPr/>
        </p:nvSpPr>
        <p:spPr>
          <a:xfrm>
            <a:off x="845912" y="1576873"/>
            <a:ext cx="8596668" cy="4465359"/>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dirty="0">
                <a:solidFill>
                  <a:schemeClr val="tx1"/>
                </a:solidFill>
              </a:rPr>
              <a:t>Example Meeting Outline (continued):</a:t>
            </a:r>
          </a:p>
          <a:p>
            <a:pPr lvl="1"/>
            <a:r>
              <a:rPr lang="en-US" dirty="0">
                <a:solidFill>
                  <a:schemeClr val="tx1"/>
                </a:solidFill>
              </a:rPr>
              <a:t>After the Elected official or staff members introduces themselves, then the facilitator will say- we have several individuals in recovery and family members who will speak briefly to our policy statement</a:t>
            </a:r>
          </a:p>
          <a:p>
            <a:pPr lvl="2"/>
            <a:r>
              <a:rPr lang="en-US" dirty="0">
                <a:solidFill>
                  <a:schemeClr val="tx1"/>
                </a:solidFill>
              </a:rPr>
              <a:t>Example: COVID-19: Person in recovery speaks to how COVID-19 has impacted their recovery experience</a:t>
            </a:r>
          </a:p>
          <a:p>
            <a:pPr lvl="2"/>
            <a:r>
              <a:rPr lang="en-US" dirty="0">
                <a:solidFill>
                  <a:schemeClr val="tx1"/>
                </a:solidFill>
              </a:rPr>
              <a:t>Example: Racial Justice: Person in recovery who is also a person of color speaks how they have been impacted by the “double stigma”</a:t>
            </a:r>
          </a:p>
          <a:p>
            <a:pPr lvl="2"/>
            <a:r>
              <a:rPr lang="en-US" dirty="0">
                <a:solidFill>
                  <a:schemeClr val="tx1"/>
                </a:solidFill>
              </a:rPr>
              <a:t>Example: Housing: Person in recovery who has benefited from recovery housing and expresses the need for more, safe options with access to MAT</a:t>
            </a:r>
          </a:p>
          <a:p>
            <a:pPr lvl="2"/>
            <a:r>
              <a:rPr lang="en-US" dirty="0">
                <a:solidFill>
                  <a:schemeClr val="tx1"/>
                </a:solidFill>
              </a:rPr>
              <a:t>Example: Treatment- family member speaks to their experience getting personalized treatment for their son or daughter and how that needs improvement</a:t>
            </a:r>
          </a:p>
          <a:p>
            <a:pPr lvl="2"/>
            <a:r>
              <a:rPr lang="en-US" dirty="0">
                <a:solidFill>
                  <a:schemeClr val="tx1"/>
                </a:solidFill>
              </a:rPr>
              <a:t>Example: Recovery Oriented Systems of care: representative from local RCO could speak to the need for more peers in the community</a:t>
            </a:r>
          </a:p>
          <a:p>
            <a:pPr lvl="2"/>
            <a:r>
              <a:rPr lang="en-US" dirty="0">
                <a:solidFill>
                  <a:schemeClr val="tx1"/>
                </a:solidFill>
              </a:rPr>
              <a:t>Example: Transportation: person in recovery can speak to how accessible transportation is so necessary in recovery</a:t>
            </a:r>
          </a:p>
        </p:txBody>
      </p:sp>
      <p:sp>
        <p:nvSpPr>
          <p:cNvPr id="6" name="Rectangle 5">
            <a:extLst>
              <a:ext uri="{FF2B5EF4-FFF2-40B4-BE49-F238E27FC236}">
                <a16:creationId xmlns:a16="http://schemas.microsoft.com/office/drawing/2014/main" id="{FE76D7C1-8A83-4A7C-911A-962410B99695}"/>
              </a:ext>
            </a:extLst>
          </p:cNvPr>
          <p:cNvSpPr/>
          <p:nvPr/>
        </p:nvSpPr>
        <p:spPr>
          <a:xfrm>
            <a:off x="1848975" y="370015"/>
            <a:ext cx="6931131" cy="1323439"/>
          </a:xfrm>
          <a:prstGeom prst="rect">
            <a:avLst/>
          </a:prstGeom>
        </p:spPr>
        <p:txBody>
          <a:bodyPr wrap="square">
            <a:spAutoFit/>
          </a:bodyPr>
          <a:lstStyle/>
          <a:p>
            <a:pPr algn="ctr"/>
            <a:r>
              <a:rPr lang="en-US" altLang="en-US" sz="4000" b="1" dirty="0">
                <a:solidFill>
                  <a:srgbClr val="7030A0"/>
                </a:solidFill>
              </a:rPr>
              <a:t>Zoom Meeting Outline - Continued</a:t>
            </a:r>
          </a:p>
        </p:txBody>
      </p:sp>
      <p:pic>
        <p:nvPicPr>
          <p:cNvPr id="11266" name="Picture 2" descr="https://for-ny.org/wp-content/uploads/2020/11/Save-The-Date-300x169.png">
            <a:extLst>
              <a:ext uri="{FF2B5EF4-FFF2-40B4-BE49-F238E27FC236}">
                <a16:creationId xmlns:a16="http://schemas.microsoft.com/office/drawing/2014/main" id="{0C214C54-2D6E-4083-9007-E5EB82329BF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81127"/>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9259517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912" y="276401"/>
            <a:ext cx="1506612" cy="1078734"/>
          </a:xfrm>
          <a:prstGeom prst="rect">
            <a:avLst/>
          </a:prstGeom>
        </p:spPr>
      </p:pic>
      <p:sp>
        <p:nvSpPr>
          <p:cNvPr id="5" name="Content Placeholder 2">
            <a:extLst>
              <a:ext uri="{FF2B5EF4-FFF2-40B4-BE49-F238E27FC236}">
                <a16:creationId xmlns:a16="http://schemas.microsoft.com/office/drawing/2014/main" id="{430CB44D-F48B-4DA6-BE0D-D4BB30C32407}"/>
              </a:ext>
            </a:extLst>
          </p:cNvPr>
          <p:cNvSpPr txBox="1">
            <a:spLocks/>
          </p:cNvSpPr>
          <p:nvPr/>
        </p:nvSpPr>
        <p:spPr>
          <a:xfrm>
            <a:off x="845912" y="1576873"/>
            <a:ext cx="8596668" cy="44653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dirty="0">
                <a:solidFill>
                  <a:schemeClr val="tx1"/>
                </a:solidFill>
              </a:rPr>
              <a:t>Example Meeting Outline (continued):</a:t>
            </a:r>
          </a:p>
          <a:p>
            <a:pPr lvl="1"/>
            <a:r>
              <a:rPr lang="en-US" b="1" dirty="0">
                <a:solidFill>
                  <a:schemeClr val="tx1"/>
                </a:solidFill>
              </a:rPr>
              <a:t>Closing: </a:t>
            </a:r>
            <a:r>
              <a:rPr lang="en-US" dirty="0">
                <a:solidFill>
                  <a:schemeClr val="tx1"/>
                </a:solidFill>
              </a:rPr>
              <a:t>Facilitator will ask elected officials if they have any questions and thank them for their time.  The note taker should copy and paste the zoom chat (which will have email addresses included of all meeting participants).</a:t>
            </a:r>
          </a:p>
          <a:p>
            <a:pPr lvl="1"/>
            <a:r>
              <a:rPr lang="en-US" b="1" dirty="0">
                <a:solidFill>
                  <a:schemeClr val="tx1"/>
                </a:solidFill>
              </a:rPr>
              <a:t>After the meeting: </a:t>
            </a:r>
            <a:r>
              <a:rPr lang="en-US" dirty="0">
                <a:solidFill>
                  <a:schemeClr val="tx1"/>
                </a:solidFill>
              </a:rPr>
              <a:t>Note taker will send out notes and follow up materials to all those present in the meeting</a:t>
            </a:r>
          </a:p>
        </p:txBody>
      </p:sp>
      <p:sp>
        <p:nvSpPr>
          <p:cNvPr id="6" name="Rectangle 5">
            <a:extLst>
              <a:ext uri="{FF2B5EF4-FFF2-40B4-BE49-F238E27FC236}">
                <a16:creationId xmlns:a16="http://schemas.microsoft.com/office/drawing/2014/main" id="{FE76D7C1-8A83-4A7C-911A-962410B99695}"/>
              </a:ext>
            </a:extLst>
          </p:cNvPr>
          <p:cNvSpPr/>
          <p:nvPr/>
        </p:nvSpPr>
        <p:spPr>
          <a:xfrm>
            <a:off x="1970273" y="253434"/>
            <a:ext cx="6931131" cy="1323439"/>
          </a:xfrm>
          <a:prstGeom prst="rect">
            <a:avLst/>
          </a:prstGeom>
        </p:spPr>
        <p:txBody>
          <a:bodyPr wrap="square">
            <a:spAutoFit/>
          </a:bodyPr>
          <a:lstStyle/>
          <a:p>
            <a:pPr algn="ctr"/>
            <a:r>
              <a:rPr lang="en-US" altLang="en-US" sz="4000" b="1" dirty="0">
                <a:solidFill>
                  <a:srgbClr val="7030A0"/>
                </a:solidFill>
              </a:rPr>
              <a:t>Zoom Meeting Outline - Continued</a:t>
            </a:r>
          </a:p>
        </p:txBody>
      </p:sp>
      <p:pic>
        <p:nvPicPr>
          <p:cNvPr id="8" name="Picture 2" descr="https://for-ny.org/wp-content/uploads/2020/11/Save-The-Date-300x169.png">
            <a:extLst>
              <a:ext uri="{FF2B5EF4-FFF2-40B4-BE49-F238E27FC236}">
                <a16:creationId xmlns:a16="http://schemas.microsoft.com/office/drawing/2014/main" id="{FA6B5FA7-210F-46F9-BA6D-E3C5C0F0651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81127"/>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3145789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a:extLst>
              <a:ext uri="{FF2B5EF4-FFF2-40B4-BE49-F238E27FC236}">
                <a16:creationId xmlns:a16="http://schemas.microsoft.com/office/drawing/2014/main" id="{430CB44D-F48B-4DA6-BE0D-D4BB30C32407}"/>
              </a:ext>
            </a:extLst>
          </p:cNvPr>
          <p:cNvSpPr txBox="1">
            <a:spLocks/>
          </p:cNvSpPr>
          <p:nvPr/>
        </p:nvSpPr>
        <p:spPr>
          <a:xfrm>
            <a:off x="845912" y="1576873"/>
            <a:ext cx="8596668" cy="44653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None/>
            </a:pPr>
            <a:endParaRPr lang="en-US" dirty="0">
              <a:solidFill>
                <a:schemeClr val="tx1"/>
              </a:solidFill>
            </a:endParaRPr>
          </a:p>
        </p:txBody>
      </p:sp>
      <p:sp>
        <p:nvSpPr>
          <p:cNvPr id="6" name="Rectangle 5">
            <a:extLst>
              <a:ext uri="{FF2B5EF4-FFF2-40B4-BE49-F238E27FC236}">
                <a16:creationId xmlns:a16="http://schemas.microsoft.com/office/drawing/2014/main" id="{FE76D7C1-8A83-4A7C-911A-962410B99695}"/>
              </a:ext>
            </a:extLst>
          </p:cNvPr>
          <p:cNvSpPr/>
          <p:nvPr/>
        </p:nvSpPr>
        <p:spPr>
          <a:xfrm>
            <a:off x="6962150" y="994859"/>
            <a:ext cx="2704365" cy="3785652"/>
          </a:xfrm>
          <a:prstGeom prst="rect">
            <a:avLst/>
          </a:prstGeom>
        </p:spPr>
        <p:txBody>
          <a:bodyPr wrap="square">
            <a:spAutoFit/>
          </a:bodyPr>
          <a:lstStyle/>
          <a:p>
            <a:pPr algn="ctr"/>
            <a:r>
              <a:rPr lang="en-US" altLang="en-US" sz="4000" b="1" dirty="0">
                <a:solidFill>
                  <a:srgbClr val="7030A0"/>
                </a:solidFill>
              </a:rPr>
              <a:t>Crafting Your </a:t>
            </a:r>
          </a:p>
          <a:p>
            <a:pPr algn="ctr"/>
            <a:r>
              <a:rPr lang="en-US" altLang="en-US" sz="4000" b="1" dirty="0">
                <a:solidFill>
                  <a:srgbClr val="7030A0"/>
                </a:solidFill>
              </a:rPr>
              <a:t>Message- </a:t>
            </a:r>
          </a:p>
          <a:p>
            <a:pPr algn="ctr"/>
            <a:r>
              <a:rPr lang="en-US" altLang="en-US" sz="2000" b="1" i="1" dirty="0">
                <a:solidFill>
                  <a:srgbClr val="7030A0"/>
                </a:solidFill>
              </a:rPr>
              <a:t>Use the policy statement for guidance, tailor your message to your local community</a:t>
            </a:r>
          </a:p>
        </p:txBody>
      </p:sp>
      <p:pic>
        <p:nvPicPr>
          <p:cNvPr id="3" name="Picture 2">
            <a:extLst>
              <a:ext uri="{FF2B5EF4-FFF2-40B4-BE49-F238E27FC236}">
                <a16:creationId xmlns:a16="http://schemas.microsoft.com/office/drawing/2014/main" id="{3E6749F1-46CE-4ACC-AA34-A57C20E22DA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340497" y="7937"/>
            <a:ext cx="5368213" cy="6850064"/>
          </a:xfrm>
          <a:prstGeom prst="rect">
            <a:avLst/>
          </a:prstGeom>
        </p:spPr>
      </p:pic>
      <p:pic>
        <p:nvPicPr>
          <p:cNvPr id="7" name="Picture 2" descr="https://for-ny.org/wp-content/uploads/2020/11/Save-The-Date-300x169.png">
            <a:extLst>
              <a:ext uri="{FF2B5EF4-FFF2-40B4-BE49-F238E27FC236}">
                <a16:creationId xmlns:a16="http://schemas.microsoft.com/office/drawing/2014/main" id="{D79BE6FD-8CFB-46CC-8798-2F4000AC302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81127"/>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493238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83691" y="179016"/>
            <a:ext cx="1506612" cy="1078734"/>
          </a:xfrm>
          <a:prstGeom prst="rect">
            <a:avLst/>
          </a:prstGeom>
        </p:spPr>
      </p:pic>
      <p:pic>
        <p:nvPicPr>
          <p:cNvPr id="5" name="Picture 4">
            <a:extLst>
              <a:ext uri="{FF2B5EF4-FFF2-40B4-BE49-F238E27FC236}">
                <a16:creationId xmlns:a16="http://schemas.microsoft.com/office/drawing/2014/main" id="{AD9DEF95-2DDB-487B-81EF-AAD01BD9A18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5143" y="1307840"/>
            <a:ext cx="6058114" cy="5389309"/>
          </a:xfrm>
          <a:prstGeom prst="rect">
            <a:avLst/>
          </a:prstGeom>
        </p:spPr>
      </p:pic>
      <p:sp>
        <p:nvSpPr>
          <p:cNvPr id="7" name="Subtitle 6">
            <a:extLst>
              <a:ext uri="{FF2B5EF4-FFF2-40B4-BE49-F238E27FC236}">
                <a16:creationId xmlns:a16="http://schemas.microsoft.com/office/drawing/2014/main" id="{5A6E430B-5D80-4A64-8DBF-4627A3F41C3B}"/>
              </a:ext>
            </a:extLst>
          </p:cNvPr>
          <p:cNvSpPr>
            <a:spLocks noGrp="1"/>
          </p:cNvSpPr>
          <p:nvPr>
            <p:ph type="subTitle" idx="1"/>
          </p:nvPr>
        </p:nvSpPr>
        <p:spPr>
          <a:xfrm>
            <a:off x="2212532" y="160851"/>
            <a:ext cx="7766936" cy="1096899"/>
          </a:xfrm>
        </p:spPr>
        <p:txBody>
          <a:bodyPr>
            <a:normAutofit fontScale="92500" lnSpcReduction="20000"/>
          </a:bodyPr>
          <a:lstStyle/>
          <a:p>
            <a:pPr algn="ctr"/>
            <a:r>
              <a:rPr lang="en-US" sz="4000" dirty="0">
                <a:solidFill>
                  <a:srgbClr val="7030A0"/>
                </a:solidFill>
                <a:latin typeface="+mj-lt"/>
              </a:rPr>
              <a:t>Things to consider when crafting your message</a:t>
            </a:r>
          </a:p>
        </p:txBody>
      </p:sp>
      <p:sp>
        <p:nvSpPr>
          <p:cNvPr id="9" name="TextBox 8">
            <a:extLst>
              <a:ext uri="{FF2B5EF4-FFF2-40B4-BE49-F238E27FC236}">
                <a16:creationId xmlns:a16="http://schemas.microsoft.com/office/drawing/2014/main" id="{99998ADE-2617-4843-9F99-C6F198156FD6}"/>
              </a:ext>
            </a:extLst>
          </p:cNvPr>
          <p:cNvSpPr txBox="1"/>
          <p:nvPr/>
        </p:nvSpPr>
        <p:spPr>
          <a:xfrm>
            <a:off x="6994358" y="2184344"/>
            <a:ext cx="2985110" cy="3544560"/>
          </a:xfrm>
          <a:prstGeom prst="rect">
            <a:avLst/>
          </a:prstGeom>
          <a:noFill/>
        </p:spPr>
        <p:txBody>
          <a:bodyPr wrap="square" rtlCol="0">
            <a:spAutoFit/>
          </a:bodyPr>
          <a:lstStyle/>
          <a:p>
            <a:pPr lvl="0" defTabSz="457200">
              <a:spcBef>
                <a:spcPts val="1000"/>
              </a:spcBef>
              <a:buClr>
                <a:srgbClr val="90C226"/>
              </a:buClr>
              <a:buSzPct val="80000"/>
            </a:pPr>
            <a:r>
              <a:rPr lang="en-US" altLang="en-US" sz="2400" b="1" dirty="0">
                <a:solidFill>
                  <a:srgbClr val="FF0000"/>
                </a:solidFill>
              </a:rPr>
              <a:t>“Words are important. If you want to care for something, you call it a ‘flower;’ if you want to kill something, you call it a ‘weed.’” </a:t>
            </a:r>
          </a:p>
          <a:p>
            <a:pPr lvl="0" defTabSz="457200">
              <a:spcBef>
                <a:spcPts val="1000"/>
              </a:spcBef>
              <a:buClr>
                <a:srgbClr val="90C226"/>
              </a:buClr>
              <a:buSzPct val="80000"/>
            </a:pPr>
            <a:r>
              <a:rPr lang="en-US" altLang="en-US" sz="2400" b="1" dirty="0">
                <a:solidFill>
                  <a:srgbClr val="FF0000"/>
                </a:solidFill>
              </a:rPr>
              <a:t>– Don </a:t>
            </a:r>
            <a:r>
              <a:rPr lang="en-US" altLang="en-US" sz="2400" b="1" dirty="0" err="1">
                <a:solidFill>
                  <a:srgbClr val="FF0000"/>
                </a:solidFill>
              </a:rPr>
              <a:t>Coyhis</a:t>
            </a:r>
            <a:endParaRPr lang="en-US" altLang="en-US" sz="2400" b="1" dirty="0">
              <a:solidFill>
                <a:srgbClr val="FF0000"/>
              </a:solidFill>
            </a:endParaRPr>
          </a:p>
        </p:txBody>
      </p:sp>
      <p:pic>
        <p:nvPicPr>
          <p:cNvPr id="8" name="Picture 2" descr="https://for-ny.org/wp-content/uploads/2020/11/Save-The-Date-300x169.png">
            <a:extLst>
              <a:ext uri="{FF2B5EF4-FFF2-40B4-BE49-F238E27FC236}">
                <a16:creationId xmlns:a16="http://schemas.microsoft.com/office/drawing/2014/main" id="{22736709-3EA3-4440-995B-D4A266DB3698}"/>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4500" y="5281127"/>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4978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 calcmode="lin" valueType="num">
                                      <p:cBhvr>
                                        <p:cTn id="9" dur="1000" fill="hold"/>
                                        <p:tgtEl>
                                          <p:spTgt spid="5"/>
                                        </p:tgtEl>
                                        <p:attrNameLst>
                                          <p:attrName>style.rotation</p:attrName>
                                        </p:attrNameLst>
                                      </p:cBhvr>
                                      <p:tavLst>
                                        <p:tav tm="0">
                                          <p:val>
                                            <p:fltVal val="90"/>
                                          </p:val>
                                        </p:tav>
                                        <p:tav tm="100000">
                                          <p:val>
                                            <p:fltVal val="0"/>
                                          </p:val>
                                        </p:tav>
                                      </p:tavLst>
                                    </p:anim>
                                    <p:animEffect transition="in" filter="fade">
                                      <p:cBhvr>
                                        <p:cTn id="10" dur="10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wipe(down)">
                                      <p:cBhvr>
                                        <p:cTn id="15" dur="580">
                                          <p:stCondLst>
                                            <p:cond delay="0"/>
                                          </p:stCondLst>
                                        </p:cTn>
                                        <p:tgtEl>
                                          <p:spTgt spid="9"/>
                                        </p:tgtEl>
                                      </p:cBhvr>
                                    </p:animEffect>
                                    <p:anim calcmode="lin" valueType="num">
                                      <p:cBhvr>
                                        <p:cTn id="16" dur="1822" tmFilter="0,0; 0.14,0.36; 0.43,0.73; 0.71,0.91; 1.0,1.0">
                                          <p:stCondLst>
                                            <p:cond delay="0"/>
                                          </p:stCondLst>
                                        </p:cTn>
                                        <p:tgtEl>
                                          <p:spTgt spid="9"/>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9"/>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9"/>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9"/>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9"/>
                                        </p:tgtEl>
                                        <p:attrNameLst>
                                          <p:attrName>ppt_y</p:attrName>
                                        </p:attrNameLst>
                                      </p:cBhvr>
                                      <p:tavLst>
                                        <p:tav tm="0" fmla="#ppt_y-sin(pi*$)/81">
                                          <p:val>
                                            <p:fltVal val="0"/>
                                          </p:val>
                                        </p:tav>
                                        <p:tav tm="100000">
                                          <p:val>
                                            <p:fltVal val="1"/>
                                          </p:val>
                                        </p:tav>
                                      </p:tavLst>
                                    </p:anim>
                                    <p:animScale>
                                      <p:cBhvr>
                                        <p:cTn id="21" dur="26">
                                          <p:stCondLst>
                                            <p:cond delay="650"/>
                                          </p:stCondLst>
                                        </p:cTn>
                                        <p:tgtEl>
                                          <p:spTgt spid="9"/>
                                        </p:tgtEl>
                                      </p:cBhvr>
                                      <p:to x="100000" y="60000"/>
                                    </p:animScale>
                                    <p:animScale>
                                      <p:cBhvr>
                                        <p:cTn id="22" dur="166" decel="50000">
                                          <p:stCondLst>
                                            <p:cond delay="676"/>
                                          </p:stCondLst>
                                        </p:cTn>
                                        <p:tgtEl>
                                          <p:spTgt spid="9"/>
                                        </p:tgtEl>
                                      </p:cBhvr>
                                      <p:to x="100000" y="100000"/>
                                    </p:animScale>
                                    <p:animScale>
                                      <p:cBhvr>
                                        <p:cTn id="23" dur="26">
                                          <p:stCondLst>
                                            <p:cond delay="1312"/>
                                          </p:stCondLst>
                                        </p:cTn>
                                        <p:tgtEl>
                                          <p:spTgt spid="9"/>
                                        </p:tgtEl>
                                      </p:cBhvr>
                                      <p:to x="100000" y="80000"/>
                                    </p:animScale>
                                    <p:animScale>
                                      <p:cBhvr>
                                        <p:cTn id="24" dur="166" decel="50000">
                                          <p:stCondLst>
                                            <p:cond delay="1338"/>
                                          </p:stCondLst>
                                        </p:cTn>
                                        <p:tgtEl>
                                          <p:spTgt spid="9"/>
                                        </p:tgtEl>
                                      </p:cBhvr>
                                      <p:to x="100000" y="100000"/>
                                    </p:animScale>
                                    <p:animScale>
                                      <p:cBhvr>
                                        <p:cTn id="25" dur="26">
                                          <p:stCondLst>
                                            <p:cond delay="1642"/>
                                          </p:stCondLst>
                                        </p:cTn>
                                        <p:tgtEl>
                                          <p:spTgt spid="9"/>
                                        </p:tgtEl>
                                      </p:cBhvr>
                                      <p:to x="100000" y="90000"/>
                                    </p:animScale>
                                    <p:animScale>
                                      <p:cBhvr>
                                        <p:cTn id="26" dur="166" decel="50000">
                                          <p:stCondLst>
                                            <p:cond delay="1668"/>
                                          </p:stCondLst>
                                        </p:cTn>
                                        <p:tgtEl>
                                          <p:spTgt spid="9"/>
                                        </p:tgtEl>
                                      </p:cBhvr>
                                      <p:to x="100000" y="100000"/>
                                    </p:animScale>
                                    <p:animScale>
                                      <p:cBhvr>
                                        <p:cTn id="27" dur="26">
                                          <p:stCondLst>
                                            <p:cond delay="1808"/>
                                          </p:stCondLst>
                                        </p:cTn>
                                        <p:tgtEl>
                                          <p:spTgt spid="9"/>
                                        </p:tgtEl>
                                      </p:cBhvr>
                                      <p:to x="100000" y="95000"/>
                                    </p:animScale>
                                    <p:animScale>
                                      <p:cBhvr>
                                        <p:cTn id="28" dur="166" decel="50000">
                                          <p:stCondLst>
                                            <p:cond delay="1834"/>
                                          </p:stCondLst>
                                        </p:cTn>
                                        <p:tgtEl>
                                          <p:spTgt spid="9"/>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912" y="276401"/>
            <a:ext cx="1506612" cy="1078734"/>
          </a:xfrm>
          <a:prstGeom prst="rect">
            <a:avLst/>
          </a:prstGeom>
        </p:spPr>
      </p:pic>
      <p:sp>
        <p:nvSpPr>
          <p:cNvPr id="5" name="Content Placeholder 2">
            <a:extLst>
              <a:ext uri="{FF2B5EF4-FFF2-40B4-BE49-F238E27FC236}">
                <a16:creationId xmlns:a16="http://schemas.microsoft.com/office/drawing/2014/main" id="{430CB44D-F48B-4DA6-BE0D-D4BB30C32407}"/>
              </a:ext>
            </a:extLst>
          </p:cNvPr>
          <p:cNvSpPr txBox="1">
            <a:spLocks/>
          </p:cNvSpPr>
          <p:nvPr/>
        </p:nvSpPr>
        <p:spPr>
          <a:xfrm>
            <a:off x="845912" y="1576873"/>
            <a:ext cx="8596668" cy="44653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dirty="0">
                <a:solidFill>
                  <a:schemeClr val="tx1"/>
                </a:solidFill>
              </a:rPr>
              <a:t>Practice Meeting with your group one or two times prior to the meeting</a:t>
            </a:r>
          </a:p>
          <a:p>
            <a:r>
              <a:rPr lang="en-US" b="1" dirty="0">
                <a:solidFill>
                  <a:schemeClr val="tx1"/>
                </a:solidFill>
              </a:rPr>
              <a:t>It is helpful to provide a script or at least an outline to your group prior to the meeting</a:t>
            </a:r>
          </a:p>
          <a:p>
            <a:r>
              <a:rPr lang="en-US" b="1" dirty="0">
                <a:solidFill>
                  <a:schemeClr val="tx1"/>
                </a:solidFill>
              </a:rPr>
              <a:t>Make sure everyone has correct call-in information</a:t>
            </a:r>
          </a:p>
        </p:txBody>
      </p:sp>
      <p:sp>
        <p:nvSpPr>
          <p:cNvPr id="6" name="Rectangle 5">
            <a:extLst>
              <a:ext uri="{FF2B5EF4-FFF2-40B4-BE49-F238E27FC236}">
                <a16:creationId xmlns:a16="http://schemas.microsoft.com/office/drawing/2014/main" id="{FE76D7C1-8A83-4A7C-911A-962410B99695}"/>
              </a:ext>
            </a:extLst>
          </p:cNvPr>
          <p:cNvSpPr/>
          <p:nvPr/>
        </p:nvSpPr>
        <p:spPr>
          <a:xfrm>
            <a:off x="1867636" y="675697"/>
            <a:ext cx="6931131" cy="707886"/>
          </a:xfrm>
          <a:prstGeom prst="rect">
            <a:avLst/>
          </a:prstGeom>
        </p:spPr>
        <p:txBody>
          <a:bodyPr wrap="square">
            <a:spAutoFit/>
          </a:bodyPr>
          <a:lstStyle/>
          <a:p>
            <a:pPr algn="ctr"/>
            <a:r>
              <a:rPr lang="en-US" altLang="en-US" sz="4000" b="1" dirty="0">
                <a:solidFill>
                  <a:srgbClr val="7030A0"/>
                </a:solidFill>
              </a:rPr>
              <a:t>Other Meeting Tips</a:t>
            </a:r>
          </a:p>
        </p:txBody>
      </p:sp>
      <p:pic>
        <p:nvPicPr>
          <p:cNvPr id="7" name="Picture 2" descr="https://for-ny.org/wp-content/uploads/2020/11/Save-The-Date-300x169.png">
            <a:extLst>
              <a:ext uri="{FF2B5EF4-FFF2-40B4-BE49-F238E27FC236}">
                <a16:creationId xmlns:a16="http://schemas.microsoft.com/office/drawing/2014/main" id="{826E7860-2E13-43DF-80E4-13BD6A9545E9}"/>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81127"/>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79623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912" y="276401"/>
            <a:ext cx="1506612" cy="1078734"/>
          </a:xfrm>
          <a:prstGeom prst="rect">
            <a:avLst/>
          </a:prstGeom>
        </p:spPr>
      </p:pic>
      <p:sp>
        <p:nvSpPr>
          <p:cNvPr id="5" name="Content Placeholder 2">
            <a:extLst>
              <a:ext uri="{FF2B5EF4-FFF2-40B4-BE49-F238E27FC236}">
                <a16:creationId xmlns:a16="http://schemas.microsoft.com/office/drawing/2014/main" id="{430CB44D-F48B-4DA6-BE0D-D4BB30C32407}"/>
              </a:ext>
            </a:extLst>
          </p:cNvPr>
          <p:cNvSpPr txBox="1">
            <a:spLocks/>
          </p:cNvSpPr>
          <p:nvPr/>
        </p:nvSpPr>
        <p:spPr>
          <a:xfrm>
            <a:off x="845912" y="1576873"/>
            <a:ext cx="8596668" cy="4465359"/>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dirty="0">
                <a:solidFill>
                  <a:schemeClr val="tx1"/>
                </a:solidFill>
              </a:rPr>
              <a:t>Make sure to send an email thank you note, reiterating what was discussed and including helpful materials (policy statement, organizational brochure, contact information, </a:t>
            </a:r>
            <a:r>
              <a:rPr lang="en-US" b="1" dirty="0" err="1">
                <a:solidFill>
                  <a:schemeClr val="tx1"/>
                </a:solidFill>
              </a:rPr>
              <a:t>etc</a:t>
            </a:r>
            <a:r>
              <a:rPr lang="en-US" b="1" dirty="0">
                <a:solidFill>
                  <a:schemeClr val="tx1"/>
                </a:solidFill>
              </a:rPr>
              <a:t>)</a:t>
            </a:r>
          </a:p>
          <a:p>
            <a:r>
              <a:rPr lang="en-US" b="1" dirty="0">
                <a:solidFill>
                  <a:schemeClr val="tx1"/>
                </a:solidFill>
              </a:rPr>
              <a:t>Sending a thank you letter (snail mail!) is always a nice touch as well</a:t>
            </a:r>
          </a:p>
          <a:p>
            <a:r>
              <a:rPr lang="en-US" b="1" dirty="0">
                <a:solidFill>
                  <a:schemeClr val="tx1"/>
                </a:solidFill>
              </a:rPr>
              <a:t>Include the elected officials in upcoming events and meetings, keep the conversation and the relationship going!</a:t>
            </a:r>
          </a:p>
        </p:txBody>
      </p:sp>
      <p:sp>
        <p:nvSpPr>
          <p:cNvPr id="6" name="Rectangle 5">
            <a:extLst>
              <a:ext uri="{FF2B5EF4-FFF2-40B4-BE49-F238E27FC236}">
                <a16:creationId xmlns:a16="http://schemas.microsoft.com/office/drawing/2014/main" id="{FE76D7C1-8A83-4A7C-911A-962410B99695}"/>
              </a:ext>
            </a:extLst>
          </p:cNvPr>
          <p:cNvSpPr/>
          <p:nvPr/>
        </p:nvSpPr>
        <p:spPr>
          <a:xfrm>
            <a:off x="1867636" y="675697"/>
            <a:ext cx="6931131" cy="707886"/>
          </a:xfrm>
          <a:prstGeom prst="rect">
            <a:avLst/>
          </a:prstGeom>
        </p:spPr>
        <p:txBody>
          <a:bodyPr wrap="square">
            <a:spAutoFit/>
          </a:bodyPr>
          <a:lstStyle/>
          <a:p>
            <a:pPr algn="ctr"/>
            <a:r>
              <a:rPr lang="en-US" altLang="en-US" sz="4000" b="1" dirty="0">
                <a:solidFill>
                  <a:srgbClr val="7030A0"/>
                </a:solidFill>
              </a:rPr>
              <a:t>Meeting Follow up</a:t>
            </a:r>
          </a:p>
        </p:txBody>
      </p:sp>
      <p:pic>
        <p:nvPicPr>
          <p:cNvPr id="7" name="Picture 2" descr="https://for-ny.org/wp-content/uploads/2020/11/Save-The-Date-300x169.png">
            <a:extLst>
              <a:ext uri="{FF2B5EF4-FFF2-40B4-BE49-F238E27FC236}">
                <a16:creationId xmlns:a16="http://schemas.microsoft.com/office/drawing/2014/main" id="{4D9AC0EB-9398-4308-BB09-63ADB952606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81127"/>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3103888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2590801"/>
            <a:ext cx="9677399" cy="3389215"/>
          </a:xfrm>
        </p:spPr>
        <p:txBody>
          <a:bodyPr>
            <a:normAutofit fontScale="92500" lnSpcReduction="10000"/>
          </a:bodyPr>
          <a:lstStyle/>
          <a:p>
            <a:r>
              <a:rPr lang="en-US" sz="2100" dirty="0"/>
              <a:t>On behalf of Friends of Recovery New York (FOR-NY)</a:t>
            </a:r>
            <a:br>
              <a:rPr lang="en-US" sz="2100" dirty="0"/>
            </a:br>
            <a:r>
              <a:rPr lang="en-US" sz="2100" dirty="0"/>
              <a:t>thank you for your time, your commitment and your service!</a:t>
            </a:r>
            <a:br>
              <a:rPr lang="en-US" sz="2100" dirty="0"/>
            </a:br>
            <a:endParaRPr lang="en-US" sz="2100" dirty="0"/>
          </a:p>
          <a:p>
            <a:pPr marL="0" indent="0">
              <a:lnSpc>
                <a:spcPct val="150000"/>
              </a:lnSpc>
            </a:pPr>
            <a:r>
              <a:rPr lang="en-US" sz="2100" b="1" dirty="0"/>
              <a:t>“Never doubt that a small group of thoughtful, committed citizens can change the world;  indeed, it's the only thing that ever has.”   </a:t>
            </a:r>
            <a:r>
              <a:rPr lang="en-US" sz="2100" dirty="0"/>
              <a:t>			-   				Margaret Mead</a:t>
            </a:r>
            <a:br>
              <a:rPr lang="en-US" sz="2100" dirty="0"/>
            </a:br>
            <a:endParaRPr lang="en-US" sz="2100" dirty="0"/>
          </a:p>
          <a:p>
            <a:r>
              <a:rPr lang="en-US" sz="2100" dirty="0"/>
              <a:t>If you have additional questions or comments, please feel free to contact our Director of Policy Allison Weingarten at </a:t>
            </a:r>
            <a:r>
              <a:rPr lang="en-US" sz="2100" dirty="0">
                <a:hlinkClick r:id="rId3"/>
              </a:rPr>
              <a:t>aweingarten@for-ny.org</a:t>
            </a:r>
            <a:r>
              <a:rPr lang="en-US" sz="2100" dirty="0"/>
              <a:t> </a:t>
            </a:r>
          </a:p>
        </p:txBody>
      </p:sp>
      <p:sp>
        <p:nvSpPr>
          <p:cNvPr id="4" name="Rectangle 3"/>
          <p:cNvSpPr/>
          <p:nvPr/>
        </p:nvSpPr>
        <p:spPr>
          <a:xfrm>
            <a:off x="5287996" y="1219202"/>
            <a:ext cx="4130609" cy="692497"/>
          </a:xfrm>
          <a:prstGeom prst="rect">
            <a:avLst/>
          </a:prstGeom>
          <a:noFill/>
        </p:spPr>
        <p:txBody>
          <a:bodyPr wrap="square" lIns="68580" tIns="34290" rIns="68580" bIns="34290">
            <a:spAutoFit/>
          </a:bodyPr>
          <a:lstStyle/>
          <a:p>
            <a:pPr algn="ctr"/>
            <a:r>
              <a:rPr lang="en-US" sz="4050" b="1" dirty="0">
                <a:ln w="22225">
                  <a:solidFill>
                    <a:srgbClr val="7030A0"/>
                  </a:solidFill>
                  <a:prstDash val="solid"/>
                </a:ln>
                <a:effectLst>
                  <a:innerShdw blurRad="63500" dist="50800" dir="16200000">
                    <a:prstClr val="black">
                      <a:alpha val="50000"/>
                    </a:prstClr>
                  </a:innerShdw>
                  <a:reflection blurRad="6350" stA="55000" endA="300" endPos="45500" dir="5400000" sy="-100000" algn="bl" rotWithShape="0"/>
                </a:effectLst>
              </a:rPr>
              <a:t>Thank You</a:t>
            </a:r>
          </a:p>
        </p:txBody>
      </p:sp>
      <p:pic>
        <p:nvPicPr>
          <p:cNvPr id="5" name="Content Placeholder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81000" y="485661"/>
            <a:ext cx="2159577" cy="2159577"/>
          </a:xfrm>
          <a:prstGeom prst="rect">
            <a:avLst/>
          </a:prstGeom>
        </p:spPr>
      </p:pic>
      <p:sp>
        <p:nvSpPr>
          <p:cNvPr id="2" name="Slide Number Placeholder 1">
            <a:extLst>
              <a:ext uri="{FF2B5EF4-FFF2-40B4-BE49-F238E27FC236}">
                <a16:creationId xmlns:a16="http://schemas.microsoft.com/office/drawing/2014/main" id="{3040D10A-EBF9-4E23-BF43-87CA82119863}"/>
              </a:ext>
            </a:extLst>
          </p:cNvPr>
          <p:cNvSpPr>
            <a:spLocks noGrp="1"/>
          </p:cNvSpPr>
          <p:nvPr>
            <p:ph type="sldNum" sz="quarter" idx="12"/>
          </p:nvPr>
        </p:nvSpPr>
        <p:spPr/>
        <p:txBody>
          <a:bodyPr/>
          <a:lstStyle/>
          <a:p>
            <a:pPr>
              <a:defRPr/>
            </a:pPr>
            <a:fld id="{360C32CC-405D-4023-BAFC-E5A92FD8BB2D}" type="slidenum">
              <a:rPr lang="en-US" smtClean="0"/>
              <a:pPr>
                <a:defRPr/>
              </a:pPr>
              <a:t>17</a:t>
            </a:fld>
            <a:endParaRPr lang="en-US"/>
          </a:p>
        </p:txBody>
      </p:sp>
      <p:pic>
        <p:nvPicPr>
          <p:cNvPr id="7" name="Picture 2" descr="https://for-ny.org/wp-content/uploads/2020/11/Save-The-Date-300x169.png">
            <a:extLst>
              <a:ext uri="{FF2B5EF4-FFF2-40B4-BE49-F238E27FC236}">
                <a16:creationId xmlns:a16="http://schemas.microsoft.com/office/drawing/2014/main" id="{3D80BD84-56DD-49AD-89A6-0F43668A881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4500" y="5281127"/>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80898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305" y="170007"/>
            <a:ext cx="1506612" cy="1078734"/>
          </a:xfrm>
          <a:prstGeom prst="rect">
            <a:avLst/>
          </a:prstGeom>
        </p:spPr>
      </p:pic>
      <p:sp>
        <p:nvSpPr>
          <p:cNvPr id="6" name="Subtitle 5">
            <a:extLst>
              <a:ext uri="{FF2B5EF4-FFF2-40B4-BE49-F238E27FC236}">
                <a16:creationId xmlns:a16="http://schemas.microsoft.com/office/drawing/2014/main" id="{A1EC9897-8513-470F-87B2-96F8E15DE08C}"/>
              </a:ext>
            </a:extLst>
          </p:cNvPr>
          <p:cNvSpPr>
            <a:spLocks noGrp="1"/>
          </p:cNvSpPr>
          <p:nvPr>
            <p:ph type="subTitle" idx="1"/>
          </p:nvPr>
        </p:nvSpPr>
        <p:spPr>
          <a:xfrm>
            <a:off x="1507067" y="1716833"/>
            <a:ext cx="7766936" cy="3430899"/>
          </a:xfrm>
        </p:spPr>
        <p:txBody>
          <a:bodyPr/>
          <a:lstStyle/>
          <a:p>
            <a:pPr marL="285750" indent="-285750" algn="l">
              <a:buFont typeface="Arial" panose="020B0604020202020204" pitchFamily="34" charset="0"/>
              <a:buChar char="•"/>
            </a:pPr>
            <a:r>
              <a:rPr lang="en-US" dirty="0"/>
              <a:t>How to set up a meeting with your Legislator</a:t>
            </a:r>
          </a:p>
          <a:p>
            <a:pPr marL="285750" indent="-285750" algn="l">
              <a:buFont typeface="Arial" panose="020B0604020202020204" pitchFamily="34" charset="0"/>
              <a:buChar char="•"/>
            </a:pPr>
            <a:r>
              <a:rPr lang="en-US" dirty="0"/>
              <a:t>Example Email</a:t>
            </a:r>
          </a:p>
          <a:p>
            <a:pPr marL="285750" indent="-285750" algn="l">
              <a:buFont typeface="Arial" panose="020B0604020202020204" pitchFamily="34" charset="0"/>
              <a:buChar char="•"/>
            </a:pPr>
            <a:r>
              <a:rPr lang="en-US" dirty="0"/>
              <a:t>Contact Timeline</a:t>
            </a:r>
          </a:p>
          <a:p>
            <a:pPr marL="285750" indent="-285750" algn="l">
              <a:buFont typeface="Arial" panose="020B0604020202020204" pitchFamily="34" charset="0"/>
              <a:buChar char="•"/>
            </a:pPr>
            <a:r>
              <a:rPr lang="en-US" dirty="0"/>
              <a:t>Zoom Meeting Outline</a:t>
            </a:r>
          </a:p>
          <a:p>
            <a:pPr marL="285750" indent="-285750" algn="l">
              <a:buFont typeface="Arial" panose="020B0604020202020204" pitchFamily="34" charset="0"/>
              <a:buChar char="•"/>
            </a:pPr>
            <a:r>
              <a:rPr lang="en-US" dirty="0"/>
              <a:t>Crafting your message</a:t>
            </a:r>
          </a:p>
        </p:txBody>
      </p:sp>
      <p:sp>
        <p:nvSpPr>
          <p:cNvPr id="9" name="Rectangle 8">
            <a:extLst>
              <a:ext uri="{FF2B5EF4-FFF2-40B4-BE49-F238E27FC236}">
                <a16:creationId xmlns:a16="http://schemas.microsoft.com/office/drawing/2014/main" id="{94C411E9-9EE4-400B-BC71-54C28B27E883}"/>
              </a:ext>
            </a:extLst>
          </p:cNvPr>
          <p:cNvSpPr/>
          <p:nvPr/>
        </p:nvSpPr>
        <p:spPr>
          <a:xfrm>
            <a:off x="1747152" y="300504"/>
            <a:ext cx="7453891" cy="707886"/>
          </a:xfrm>
          <a:prstGeom prst="rect">
            <a:avLst/>
          </a:prstGeom>
        </p:spPr>
        <p:txBody>
          <a:bodyPr wrap="square">
            <a:spAutoFit/>
          </a:bodyPr>
          <a:lstStyle/>
          <a:p>
            <a:pPr lvl="0" algn="ctr" defTabSz="457200">
              <a:spcBef>
                <a:spcPts val="1000"/>
              </a:spcBef>
              <a:buClr>
                <a:srgbClr val="90C226"/>
              </a:buClr>
              <a:buSzPct val="80000"/>
            </a:pPr>
            <a:r>
              <a:rPr lang="en-US" altLang="en-US" sz="4000" b="1" dirty="0">
                <a:solidFill>
                  <a:srgbClr val="7030A0"/>
                </a:solidFill>
              </a:rPr>
              <a:t>Advocacy Toolkit Outline</a:t>
            </a:r>
          </a:p>
        </p:txBody>
      </p:sp>
      <p:pic>
        <p:nvPicPr>
          <p:cNvPr id="2052" name="Picture 4" descr="https://for-ny.org/wp-content/uploads/2020/11/Save-The-Date-300x169.png">
            <a:extLst>
              <a:ext uri="{FF2B5EF4-FFF2-40B4-BE49-F238E27FC236}">
                <a16:creationId xmlns:a16="http://schemas.microsoft.com/office/drawing/2014/main" id="{B4EDB690-8DE3-45C8-A373-D32A8950213A}"/>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05257" y="5248275"/>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298759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 </a:t>
            </a:r>
          </a:p>
        </p:txBody>
      </p:sp>
      <p:sp>
        <p:nvSpPr>
          <p:cNvPr id="3" name="Subtitle 2"/>
          <p:cNvSpPr>
            <a:spLocks noGrp="1"/>
          </p:cNvSpPr>
          <p:nvPr>
            <p:ph sz="half" idx="1"/>
          </p:nvPr>
        </p:nvSpPr>
        <p:spPr>
          <a:xfrm>
            <a:off x="270093" y="2548592"/>
            <a:ext cx="9555042" cy="3880772"/>
          </a:xfrm>
        </p:spPr>
        <p:txBody>
          <a:bodyPr>
            <a:noAutofit/>
          </a:bodyPr>
          <a:lstStyle/>
          <a:p>
            <a:pPr lvl="0">
              <a:buClr>
                <a:srgbClr val="90C226"/>
              </a:buClr>
              <a:buFont typeface="Wingdings" panose="05000000000000000000" pitchFamily="2" charset="2"/>
              <a:buChar char="Ø"/>
            </a:pPr>
            <a:r>
              <a:rPr lang="en-US" dirty="0">
                <a:solidFill>
                  <a:prstClr val="black">
                    <a:lumMod val="75000"/>
                    <a:lumOff val="25000"/>
                  </a:prstClr>
                </a:solidFill>
              </a:rPr>
              <a:t>Identify the people who will be attending our virtual event from your area.  Find your Recovery Ambassador </a:t>
            </a:r>
            <a:r>
              <a:rPr lang="en-US" dirty="0">
                <a:solidFill>
                  <a:prstClr val="black">
                    <a:lumMod val="75000"/>
                    <a:lumOff val="25000"/>
                  </a:prstClr>
                </a:solidFill>
                <a:hlinkClick r:id="rId3"/>
              </a:rPr>
              <a:t>here</a:t>
            </a:r>
            <a:r>
              <a:rPr lang="en-US" dirty="0">
                <a:solidFill>
                  <a:prstClr val="black">
                    <a:lumMod val="75000"/>
                    <a:lumOff val="25000"/>
                  </a:prstClr>
                </a:solidFill>
              </a:rPr>
              <a:t>.</a:t>
            </a:r>
          </a:p>
          <a:p>
            <a:pPr lvl="0">
              <a:buClr>
                <a:srgbClr val="90C226"/>
              </a:buClr>
              <a:buFont typeface="Wingdings" panose="05000000000000000000" pitchFamily="2" charset="2"/>
              <a:buChar char="Ø"/>
            </a:pPr>
            <a:r>
              <a:rPr lang="en-US" dirty="0">
                <a:solidFill>
                  <a:prstClr val="black">
                    <a:lumMod val="75000"/>
                    <a:lumOff val="25000"/>
                  </a:prstClr>
                </a:solidFill>
              </a:rPr>
              <a:t>On Stand Up For Recovery Day we meet with NYS Senate and Assembly Members to educate them about recovery.  We will do local and federal outreach days on other days.</a:t>
            </a:r>
          </a:p>
          <a:p>
            <a:pPr lvl="0">
              <a:buClr>
                <a:srgbClr val="90C226"/>
              </a:buClr>
              <a:buFont typeface="Wingdings" panose="05000000000000000000" pitchFamily="2" charset="2"/>
              <a:buChar char="Ø"/>
            </a:pPr>
            <a:r>
              <a:rPr lang="en-US" dirty="0">
                <a:solidFill>
                  <a:prstClr val="black">
                    <a:lumMod val="75000"/>
                    <a:lumOff val="25000"/>
                  </a:prstClr>
                </a:solidFill>
              </a:rPr>
              <a:t>To find Assembly Members follow this link: </a:t>
            </a:r>
            <a:r>
              <a:rPr lang="en-US" dirty="0">
                <a:hlinkClick r:id="rId4"/>
              </a:rPr>
              <a:t>https://nyassembly.gov/mem/search/</a:t>
            </a:r>
            <a:endParaRPr lang="en-US" dirty="0"/>
          </a:p>
          <a:p>
            <a:pPr>
              <a:buClr>
                <a:srgbClr val="90C226"/>
              </a:buClr>
              <a:buFont typeface="Wingdings" panose="05000000000000000000" pitchFamily="2" charset="2"/>
              <a:buChar char="Ø"/>
            </a:pPr>
            <a:r>
              <a:rPr lang="en-US" dirty="0">
                <a:solidFill>
                  <a:prstClr val="black">
                    <a:lumMod val="75000"/>
                    <a:lumOff val="25000"/>
                  </a:prstClr>
                </a:solidFill>
              </a:rPr>
              <a:t>To find Senators follow this link: </a:t>
            </a:r>
            <a:r>
              <a:rPr lang="en-US" dirty="0">
                <a:solidFill>
                  <a:schemeClr val="accent1"/>
                </a:solidFill>
                <a:hlinkClick r:id="rId5">
                  <a:extLst>
                    <a:ext uri="{A12FA001-AC4F-418D-AE19-62706E023703}">
                      <ahyp:hlinkClr xmlns:ahyp="http://schemas.microsoft.com/office/drawing/2018/hyperlinkcolor" val="tx"/>
                    </a:ext>
                  </a:extLst>
                </a:hlinkClick>
              </a:rPr>
              <a:t>https://www.nysenate.gov/find-my-senator</a:t>
            </a:r>
            <a:r>
              <a:rPr lang="en-US" dirty="0">
                <a:solidFill>
                  <a:schemeClr val="accent1"/>
                </a:solidFill>
              </a:rPr>
              <a:t> </a:t>
            </a:r>
          </a:p>
        </p:txBody>
      </p:sp>
      <p:pic>
        <p:nvPicPr>
          <p:cNvPr id="4" name="Picture 3"/>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167455" y="191266"/>
            <a:ext cx="1506612" cy="1078734"/>
          </a:xfrm>
          <a:prstGeom prst="rect">
            <a:avLst/>
          </a:prstGeom>
        </p:spPr>
      </p:pic>
      <p:sp>
        <p:nvSpPr>
          <p:cNvPr id="7" name="Rectangle 6">
            <a:extLst>
              <a:ext uri="{FF2B5EF4-FFF2-40B4-BE49-F238E27FC236}">
                <a16:creationId xmlns:a16="http://schemas.microsoft.com/office/drawing/2014/main" id="{FF60810C-328F-41B6-AC04-25FEB9665683}"/>
              </a:ext>
            </a:extLst>
          </p:cNvPr>
          <p:cNvSpPr/>
          <p:nvPr/>
        </p:nvSpPr>
        <p:spPr>
          <a:xfrm>
            <a:off x="1747152" y="300504"/>
            <a:ext cx="7453891" cy="1938992"/>
          </a:xfrm>
          <a:prstGeom prst="rect">
            <a:avLst/>
          </a:prstGeom>
        </p:spPr>
        <p:txBody>
          <a:bodyPr wrap="square">
            <a:spAutoFit/>
          </a:bodyPr>
          <a:lstStyle/>
          <a:p>
            <a:pPr lvl="0" algn="ctr" defTabSz="457200">
              <a:spcBef>
                <a:spcPts val="1000"/>
              </a:spcBef>
              <a:buClr>
                <a:srgbClr val="90C226"/>
              </a:buClr>
              <a:buSzPct val="80000"/>
            </a:pPr>
            <a:r>
              <a:rPr lang="en-US" altLang="en-US" sz="4000" b="1" dirty="0">
                <a:solidFill>
                  <a:srgbClr val="7030A0"/>
                </a:solidFill>
              </a:rPr>
              <a:t>How to set up meetings with your elected officials for Stand Up For Recovery Day:</a:t>
            </a:r>
          </a:p>
        </p:txBody>
      </p:sp>
      <p:pic>
        <p:nvPicPr>
          <p:cNvPr id="3074" name="Picture 2" descr="https://for-ny.org/wp-content/uploads/2020/11/Save-The-Date-300x169.png">
            <a:extLst>
              <a:ext uri="{FF2B5EF4-FFF2-40B4-BE49-F238E27FC236}">
                <a16:creationId xmlns:a16="http://schemas.microsoft.com/office/drawing/2014/main" id="{7D37280E-505B-4C5E-AD43-AFF875F6D97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334500" y="5248275"/>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180003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1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7455" y="191266"/>
            <a:ext cx="1506612" cy="1078734"/>
          </a:xfrm>
          <a:prstGeom prst="rect">
            <a:avLst/>
          </a:prstGeom>
        </p:spPr>
      </p:pic>
      <p:sp>
        <p:nvSpPr>
          <p:cNvPr id="7" name="Rectangle 6">
            <a:extLst>
              <a:ext uri="{FF2B5EF4-FFF2-40B4-BE49-F238E27FC236}">
                <a16:creationId xmlns:a16="http://schemas.microsoft.com/office/drawing/2014/main" id="{FF60810C-328F-41B6-AC04-25FEB9665683}"/>
              </a:ext>
            </a:extLst>
          </p:cNvPr>
          <p:cNvSpPr/>
          <p:nvPr/>
        </p:nvSpPr>
        <p:spPr>
          <a:xfrm>
            <a:off x="1747152" y="300504"/>
            <a:ext cx="7453891" cy="1938992"/>
          </a:xfrm>
          <a:prstGeom prst="rect">
            <a:avLst/>
          </a:prstGeom>
        </p:spPr>
        <p:txBody>
          <a:bodyPr wrap="square">
            <a:spAutoFit/>
          </a:bodyPr>
          <a:lstStyle/>
          <a:p>
            <a:pPr lvl="0" algn="ctr" defTabSz="457200">
              <a:spcBef>
                <a:spcPts val="1000"/>
              </a:spcBef>
              <a:buClr>
                <a:srgbClr val="90C226"/>
              </a:buClr>
              <a:buSzPct val="80000"/>
            </a:pPr>
            <a:r>
              <a:rPr lang="en-US" altLang="en-US" sz="4000" b="1" dirty="0">
                <a:solidFill>
                  <a:srgbClr val="7030A0"/>
                </a:solidFill>
              </a:rPr>
              <a:t>How to set up meetings with your elected officials for Stand Up For Recovery Day:</a:t>
            </a:r>
          </a:p>
        </p:txBody>
      </p:sp>
      <p:sp>
        <p:nvSpPr>
          <p:cNvPr id="11" name="Content Placeholder 4">
            <a:extLst>
              <a:ext uri="{FF2B5EF4-FFF2-40B4-BE49-F238E27FC236}">
                <a16:creationId xmlns:a16="http://schemas.microsoft.com/office/drawing/2014/main" id="{B2FB904B-F50B-4931-9F37-21BA0EA3513E}"/>
              </a:ext>
            </a:extLst>
          </p:cNvPr>
          <p:cNvSpPr txBox="1">
            <a:spLocks/>
          </p:cNvSpPr>
          <p:nvPr/>
        </p:nvSpPr>
        <p:spPr>
          <a:xfrm>
            <a:off x="261256" y="2461093"/>
            <a:ext cx="9873732" cy="4396907"/>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a:buClr>
                <a:srgbClr val="90C226"/>
              </a:buClr>
              <a:buFont typeface="Wingdings" panose="05000000000000000000" pitchFamily="2" charset="2"/>
              <a:buChar char="Ø"/>
            </a:pPr>
            <a:r>
              <a:rPr lang="en-US" dirty="0"/>
              <a:t>Once you have the officials identified, find their email address on their webpage and email them to set up an appointment for </a:t>
            </a:r>
            <a:r>
              <a:rPr lang="en-US" b="1" dirty="0">
                <a:highlight>
                  <a:srgbClr val="FFFF00"/>
                </a:highlight>
              </a:rPr>
              <a:t>Tuesday February 9, 2021 between the hours of 1pm and 3 pm.</a:t>
            </a:r>
          </a:p>
          <a:p>
            <a:pPr>
              <a:buClr>
                <a:srgbClr val="90C226"/>
              </a:buClr>
              <a:buFont typeface="Wingdings" panose="05000000000000000000" pitchFamily="2" charset="2"/>
              <a:buChar char="Ø"/>
            </a:pPr>
            <a:r>
              <a:rPr lang="en-US" dirty="0"/>
              <a:t>Typically the scheduler will want to know the topic of the meeting, what issues will be discussed, how many attendees there will be, and if the attendees are constituents. </a:t>
            </a:r>
          </a:p>
          <a:p>
            <a:pPr>
              <a:buClr>
                <a:srgbClr val="90C226"/>
              </a:buClr>
              <a:buFont typeface="Wingdings" panose="05000000000000000000" pitchFamily="2" charset="2"/>
              <a:buChar char="Ø"/>
            </a:pPr>
            <a:r>
              <a:rPr lang="en-US" dirty="0"/>
              <a:t>In this age of virtual meetings, you will need to obtain a zoom account or another platform of which to hold the meeting</a:t>
            </a:r>
          </a:p>
          <a:p>
            <a:pPr>
              <a:buClr>
                <a:srgbClr val="90C226"/>
              </a:buClr>
              <a:buFont typeface="Wingdings" panose="05000000000000000000" pitchFamily="2" charset="2"/>
              <a:buChar char="Ø"/>
            </a:pPr>
            <a:r>
              <a:rPr lang="en-US" dirty="0"/>
              <a:t>Once the meeting is scheduled, please send all information to </a:t>
            </a:r>
            <a:r>
              <a:rPr lang="en-US" dirty="0">
                <a:hlinkClick r:id="rId4"/>
              </a:rPr>
              <a:t>aweingarten@for-ny.org</a:t>
            </a:r>
            <a:endParaRPr lang="en-US" dirty="0"/>
          </a:p>
          <a:p>
            <a:pPr marL="0" indent="0">
              <a:buClr>
                <a:srgbClr val="90C226"/>
              </a:buClr>
              <a:buNone/>
            </a:pPr>
            <a:r>
              <a:rPr lang="en-US" dirty="0"/>
              <a:t>AND input the meeting information </a:t>
            </a:r>
            <a:r>
              <a:rPr lang="en-US" dirty="0">
                <a:hlinkClick r:id="rId5"/>
              </a:rPr>
              <a:t>here</a:t>
            </a:r>
            <a:r>
              <a:rPr lang="en-US" dirty="0"/>
              <a:t>. </a:t>
            </a:r>
          </a:p>
        </p:txBody>
      </p:sp>
      <p:pic>
        <p:nvPicPr>
          <p:cNvPr id="4098" name="Picture 2" descr="https://for-ny.org/wp-content/uploads/2020/11/Save-The-Date-300x169.png">
            <a:extLst>
              <a:ext uri="{FF2B5EF4-FFF2-40B4-BE49-F238E27FC236}">
                <a16:creationId xmlns:a16="http://schemas.microsoft.com/office/drawing/2014/main" id="{A5AABF76-3025-4D16-A598-CE9E167DE129}"/>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334500" y="5243610"/>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6404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72305" y="170007"/>
            <a:ext cx="1506612" cy="1078734"/>
          </a:xfrm>
          <a:prstGeom prst="rect">
            <a:avLst/>
          </a:prstGeom>
        </p:spPr>
      </p:pic>
      <p:sp>
        <p:nvSpPr>
          <p:cNvPr id="6" name="Subtitle 5">
            <a:extLst>
              <a:ext uri="{FF2B5EF4-FFF2-40B4-BE49-F238E27FC236}">
                <a16:creationId xmlns:a16="http://schemas.microsoft.com/office/drawing/2014/main" id="{A1EC9897-8513-470F-87B2-96F8E15DE08C}"/>
              </a:ext>
            </a:extLst>
          </p:cNvPr>
          <p:cNvSpPr>
            <a:spLocks noGrp="1"/>
          </p:cNvSpPr>
          <p:nvPr>
            <p:ph type="subTitle" idx="1"/>
          </p:nvPr>
        </p:nvSpPr>
        <p:spPr/>
        <p:txBody>
          <a:bodyPr/>
          <a:lstStyle/>
          <a:p>
            <a:endParaRPr lang="en-US"/>
          </a:p>
        </p:txBody>
      </p:sp>
      <p:pic>
        <p:nvPicPr>
          <p:cNvPr id="8" name="Picture 7">
            <a:extLst>
              <a:ext uri="{FF2B5EF4-FFF2-40B4-BE49-F238E27FC236}">
                <a16:creationId xmlns:a16="http://schemas.microsoft.com/office/drawing/2014/main" id="{ED4C5543-E444-401A-890E-B06ED2383A0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282948" y="2501232"/>
            <a:ext cx="8215174" cy="4173145"/>
          </a:xfrm>
          <a:prstGeom prst="rect">
            <a:avLst/>
          </a:prstGeom>
        </p:spPr>
      </p:pic>
      <p:sp>
        <p:nvSpPr>
          <p:cNvPr id="9" name="Rectangle 8">
            <a:extLst>
              <a:ext uri="{FF2B5EF4-FFF2-40B4-BE49-F238E27FC236}">
                <a16:creationId xmlns:a16="http://schemas.microsoft.com/office/drawing/2014/main" id="{94C411E9-9EE4-400B-BC71-54C28B27E883}"/>
              </a:ext>
            </a:extLst>
          </p:cNvPr>
          <p:cNvSpPr/>
          <p:nvPr/>
        </p:nvSpPr>
        <p:spPr>
          <a:xfrm>
            <a:off x="1747152" y="300504"/>
            <a:ext cx="7453891" cy="707886"/>
          </a:xfrm>
          <a:prstGeom prst="rect">
            <a:avLst/>
          </a:prstGeom>
        </p:spPr>
        <p:txBody>
          <a:bodyPr wrap="square">
            <a:spAutoFit/>
          </a:bodyPr>
          <a:lstStyle/>
          <a:p>
            <a:pPr lvl="0" algn="ctr" defTabSz="457200">
              <a:spcBef>
                <a:spcPts val="1000"/>
              </a:spcBef>
              <a:buClr>
                <a:srgbClr val="90C226"/>
              </a:buClr>
              <a:buSzPct val="80000"/>
            </a:pPr>
            <a:r>
              <a:rPr lang="en-US" altLang="en-US" sz="4000" b="1" dirty="0">
                <a:solidFill>
                  <a:srgbClr val="7030A0"/>
                </a:solidFill>
              </a:rPr>
              <a:t>Contact Example</a:t>
            </a:r>
          </a:p>
        </p:txBody>
      </p:sp>
      <p:sp>
        <p:nvSpPr>
          <p:cNvPr id="12" name="Explosion: 8 Points 11">
            <a:extLst>
              <a:ext uri="{FF2B5EF4-FFF2-40B4-BE49-F238E27FC236}">
                <a16:creationId xmlns:a16="http://schemas.microsoft.com/office/drawing/2014/main" id="{08DD263C-C786-4110-8710-0942F254C9D1}"/>
              </a:ext>
            </a:extLst>
          </p:cNvPr>
          <p:cNvSpPr/>
          <p:nvPr/>
        </p:nvSpPr>
        <p:spPr>
          <a:xfrm>
            <a:off x="6096000" y="2154012"/>
            <a:ext cx="1783404" cy="1813741"/>
          </a:xfrm>
          <a:prstGeom prst="irregularSeal1">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dirty="0"/>
              <a:t>Contact here!</a:t>
            </a:r>
          </a:p>
        </p:txBody>
      </p:sp>
      <p:pic>
        <p:nvPicPr>
          <p:cNvPr id="5122" name="Picture 2" descr="https://for-ny.org/wp-content/uploads/2020/11/Save-The-Date-300x169.png">
            <a:extLst>
              <a:ext uri="{FF2B5EF4-FFF2-40B4-BE49-F238E27FC236}">
                <a16:creationId xmlns:a16="http://schemas.microsoft.com/office/drawing/2014/main" id="{BE0D53F4-229E-49EF-A55C-848BD911ED46}"/>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34500" y="5147732"/>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84766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sp>
        <p:nvSpPr>
          <p:cNvPr id="3" name="Subtitle 2"/>
          <p:cNvSpPr>
            <a:spLocks noGrp="1"/>
          </p:cNvSpPr>
          <p:nvPr>
            <p:ph type="subTitle" idx="1"/>
          </p:nvPr>
        </p:nvSpPr>
        <p:spPr>
          <a:xfrm>
            <a:off x="1086909" y="1156975"/>
            <a:ext cx="9350818" cy="3015996"/>
          </a:xfrm>
        </p:spPr>
        <p:txBody>
          <a:bodyPr>
            <a:noAutofit/>
          </a:bodyPr>
          <a:lstStyle/>
          <a:p>
            <a:pPr algn="ctr"/>
            <a:r>
              <a:rPr lang="en-US" altLang="en-US" sz="4000" b="1" dirty="0">
                <a:solidFill>
                  <a:srgbClr val="7030A0"/>
                </a:solidFill>
                <a:latin typeface="+mj-lt"/>
              </a:rPr>
              <a:t>Example Email</a:t>
            </a:r>
          </a:p>
          <a:p>
            <a:pPr marL="285750" indent="-285750" algn="l">
              <a:buFontTx/>
              <a:buChar char="-"/>
            </a:pPr>
            <a:r>
              <a:rPr lang="en-US" sz="1600" dirty="0"/>
              <a:t>Dear (Insert schedulers name or officials name),</a:t>
            </a:r>
          </a:p>
          <a:p>
            <a:pPr marL="285750" indent="-285750" algn="l">
              <a:buFontTx/>
              <a:buChar char="-"/>
            </a:pPr>
            <a:endParaRPr lang="en-US" sz="1600" dirty="0"/>
          </a:p>
          <a:p>
            <a:pPr marL="285750" indent="-285750" algn="l">
              <a:buFontTx/>
              <a:buChar char="-"/>
            </a:pPr>
            <a:r>
              <a:rPr lang="en-US" sz="1600" dirty="0"/>
              <a:t>(RCO‘s name or groups name) will be taking part in Friends of Recovery NY’s Virtual Stand Up for Recovery Day on Tuesday February 9, 2021. We would like to schedule a meeting with (officials name) to discuss the needs of the recovery community in (senate or assembly district #). We are looking to schedule a meeting between (time frame) and hope you can schedule this meeting for us. We know that the (officials name) may be in session during this time and are not opposed to meeting with the Chief of Staff, the Legislative Director, or legislative staff. Thank you for your time. Please don’t hesitate to reach out to (your contact information or contact persons information) if you have any questions regarding this meeting. </a:t>
            </a:r>
          </a:p>
          <a:p>
            <a:pPr marL="285750" indent="-285750" algn="l">
              <a:buFontTx/>
              <a:buChar char="-"/>
            </a:pPr>
            <a:endParaRPr lang="en-US" sz="1600" dirty="0"/>
          </a:p>
          <a:p>
            <a:pPr marL="285750" indent="-285750" algn="l">
              <a:buFontTx/>
              <a:buChar char="-"/>
            </a:pPr>
            <a:r>
              <a:rPr lang="en-US" sz="1600" dirty="0"/>
              <a:t>Have a wonderful day!</a:t>
            </a:r>
          </a:p>
          <a:p>
            <a:pPr marL="285750" indent="-285750" algn="l">
              <a:buFontTx/>
              <a:buChar char="-"/>
            </a:pPr>
            <a:endParaRPr lang="en-US" sz="1600" dirty="0"/>
          </a:p>
          <a:p>
            <a:pPr marL="285750" indent="-285750" algn="l">
              <a:buFontTx/>
              <a:buChar char="-"/>
            </a:pPr>
            <a:r>
              <a:rPr lang="en-US" sz="1600" dirty="0"/>
              <a:t>Sincerely,</a:t>
            </a:r>
          </a:p>
          <a:p>
            <a:pPr marL="285750" indent="-285750" algn="l">
              <a:buFontTx/>
              <a:buChar char="-"/>
            </a:pPr>
            <a:r>
              <a:rPr lang="en-US" sz="1600" dirty="0"/>
              <a:t>(your name)</a:t>
            </a:r>
          </a:p>
          <a:p>
            <a:pPr marL="285750" indent="-285750" algn="l">
              <a:buFontTx/>
              <a:buChar char="-"/>
            </a:pPr>
            <a:r>
              <a:rPr lang="en-US" sz="1600" dirty="0"/>
              <a:t>(your contact information)</a:t>
            </a:r>
            <a:endParaRPr lang="en-US" altLang="en-US" sz="1600" dirty="0"/>
          </a:p>
          <a:p>
            <a:pPr marL="285750" indent="-285750" algn="l">
              <a:buFontTx/>
              <a:buChar char="-"/>
            </a:pPr>
            <a:endParaRPr lang="en-US" sz="1200" dirty="0"/>
          </a:p>
          <a:p>
            <a:pPr algn="l"/>
            <a:endParaRPr lang="en-US" alt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6909" y="412603"/>
            <a:ext cx="1506612" cy="1078734"/>
          </a:xfrm>
          <a:prstGeom prst="rect">
            <a:avLst/>
          </a:prstGeom>
        </p:spPr>
      </p:pic>
      <p:pic>
        <p:nvPicPr>
          <p:cNvPr id="6146" name="Picture 2" descr="https://for-ny.org/wp-content/uploads/2020/11/Save-The-Date-300x169.png">
            <a:extLst>
              <a:ext uri="{FF2B5EF4-FFF2-40B4-BE49-F238E27FC236}">
                <a16:creationId xmlns:a16="http://schemas.microsoft.com/office/drawing/2014/main" id="{53B7C5B5-C930-483C-B171-6269EA354EF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48275"/>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77567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sp>
        <p:nvSpPr>
          <p:cNvPr id="3" name="Subtitle 2"/>
          <p:cNvSpPr>
            <a:spLocks noGrp="1"/>
          </p:cNvSpPr>
          <p:nvPr>
            <p:ph type="subTitle" idx="1"/>
          </p:nvPr>
        </p:nvSpPr>
        <p:spPr>
          <a:xfrm>
            <a:off x="1663710" y="318407"/>
            <a:ext cx="7766937" cy="2468989"/>
          </a:xfrm>
        </p:spPr>
        <p:txBody>
          <a:bodyPr>
            <a:noAutofit/>
          </a:bodyPr>
          <a:lstStyle/>
          <a:p>
            <a:pPr algn="ctr"/>
            <a:r>
              <a:rPr lang="en-US" altLang="en-US" sz="4000" b="1" dirty="0">
                <a:solidFill>
                  <a:srgbClr val="7030A0"/>
                </a:solidFill>
                <a:latin typeface="+mj-lt"/>
              </a:rPr>
              <a:t>Timeline for Requesting meetings</a:t>
            </a:r>
          </a:p>
          <a:p>
            <a:pPr marL="342900" indent="-342900" algn="l">
              <a:buFont typeface="Wingdings" panose="05000000000000000000" pitchFamily="2" charset="2"/>
              <a:buChar char="Ø"/>
            </a:pPr>
            <a:r>
              <a:rPr lang="en-US" sz="2000" dirty="0"/>
              <a:t>You should try and begin scheduling meetings 2 months prior to Stand Up for Recovery Day</a:t>
            </a:r>
          </a:p>
          <a:p>
            <a:pPr marL="342900" indent="-342900" algn="l">
              <a:buFont typeface="Wingdings" panose="05000000000000000000" pitchFamily="2" charset="2"/>
              <a:buChar char="Ø"/>
            </a:pPr>
            <a:r>
              <a:rPr lang="en-US" sz="2000" dirty="0"/>
              <a:t>You can also call district offices to schedule appointments in your districts prior to SURD. This helps develop relationships with your officials.</a:t>
            </a:r>
          </a:p>
          <a:p>
            <a:pPr marL="342900" indent="-342900" algn="l">
              <a:buFont typeface="Wingdings" panose="05000000000000000000" pitchFamily="2" charset="2"/>
              <a:buChar char="Ø"/>
            </a:pPr>
            <a:r>
              <a:rPr lang="en-US" sz="2000" dirty="0"/>
              <a:t>Once you have sent the initial meeting request if you have not heard from your officials within 2 weeks do a follow up call to the Albany office, reminding them you have a meeting request in with the scheduler. </a:t>
            </a:r>
          </a:p>
          <a:p>
            <a:pPr marL="342900" indent="-342900" algn="l">
              <a:buFont typeface="Wingdings" panose="05000000000000000000" pitchFamily="2" charset="2"/>
              <a:buChar char="Ø"/>
            </a:pPr>
            <a:r>
              <a:rPr lang="en-US" sz="2000" dirty="0"/>
              <a:t>Continue calling and emailing every 2 weeks or so until you get your appointment, </a:t>
            </a:r>
          </a:p>
          <a:p>
            <a:pPr marL="342900" indent="-342900" algn="l">
              <a:buFont typeface="Wingdings" panose="05000000000000000000" pitchFamily="2" charset="2"/>
              <a:buChar char="Ø"/>
            </a:pPr>
            <a:r>
              <a:rPr lang="en-US" sz="2000" dirty="0"/>
              <a:t>If you are scheduling multiple appointments, it may be helpful to keep a spreadsheet of the officials the meeting time and location. </a:t>
            </a:r>
          </a:p>
          <a:p>
            <a:pPr marL="171450" indent="-171450" algn="l">
              <a:buFont typeface="Arial" panose="020B0604020202020204" pitchFamily="34" charset="0"/>
              <a:buChar char="•"/>
            </a:pPr>
            <a:endParaRPr lang="en-US" altLang="en-US" sz="1200" dirty="0"/>
          </a:p>
          <a:p>
            <a:pPr marL="285750" indent="-285750" algn="l">
              <a:buFontTx/>
              <a:buChar char="-"/>
            </a:pPr>
            <a:endParaRPr lang="en-US" sz="1200" dirty="0"/>
          </a:p>
          <a:p>
            <a:pPr algn="l"/>
            <a:endParaRPr lang="en-US" altLang="en-US" sz="4000"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0405" y="170007"/>
            <a:ext cx="1506612" cy="1078734"/>
          </a:xfrm>
          <a:prstGeom prst="rect">
            <a:avLst/>
          </a:prstGeom>
        </p:spPr>
      </p:pic>
      <p:pic>
        <p:nvPicPr>
          <p:cNvPr id="7170" name="Picture 2" descr="https://for-ny.org/wp-content/uploads/2020/11/Save-The-Date-300x169.png">
            <a:extLst>
              <a:ext uri="{FF2B5EF4-FFF2-40B4-BE49-F238E27FC236}">
                <a16:creationId xmlns:a16="http://schemas.microsoft.com/office/drawing/2014/main" id="{C9F29B55-7C08-499F-B35B-1D24D31B689F}"/>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430647" y="5248275"/>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126011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912" y="276401"/>
            <a:ext cx="1506612" cy="1078734"/>
          </a:xfrm>
          <a:prstGeom prst="rect">
            <a:avLst/>
          </a:prstGeom>
        </p:spPr>
      </p:pic>
      <p:sp>
        <p:nvSpPr>
          <p:cNvPr id="5" name="Content Placeholder 2">
            <a:extLst>
              <a:ext uri="{FF2B5EF4-FFF2-40B4-BE49-F238E27FC236}">
                <a16:creationId xmlns:a16="http://schemas.microsoft.com/office/drawing/2014/main" id="{430CB44D-F48B-4DA6-BE0D-D4BB30C32407}"/>
              </a:ext>
            </a:extLst>
          </p:cNvPr>
          <p:cNvSpPr txBox="1">
            <a:spLocks/>
          </p:cNvSpPr>
          <p:nvPr/>
        </p:nvSpPr>
        <p:spPr>
          <a:xfrm>
            <a:off x="845912" y="2161459"/>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dirty="0">
                <a:solidFill>
                  <a:schemeClr val="tx1"/>
                </a:solidFill>
              </a:rPr>
              <a:t>For your Zoom Meeting- you will need to decide what role meeting participants will play:</a:t>
            </a:r>
          </a:p>
          <a:p>
            <a:pPr lvl="1"/>
            <a:r>
              <a:rPr lang="en-US" b="1" dirty="0">
                <a:solidFill>
                  <a:schemeClr val="tx1"/>
                </a:solidFill>
              </a:rPr>
              <a:t>Facilitator: </a:t>
            </a:r>
            <a:r>
              <a:rPr lang="en-US" dirty="0">
                <a:solidFill>
                  <a:schemeClr val="tx1"/>
                </a:solidFill>
              </a:rPr>
              <a:t>The person who will introduce the group; introduce the goal of the call or video call and facilitate who speaks when. The facilitator should also be prepared to thank the legislator for previous accomplishments regarding recovery.  This starts the meeting out  on the right path. The facilitator will be responsible for reading the room and determining how much time the legislator or staff person has to meet and will have to think on their toes about who get to speak and when.  You should always give the legislator and/or staff person time to introduce themselves as well and state their connection to the cause.</a:t>
            </a:r>
          </a:p>
          <a:p>
            <a:pPr lvl="1"/>
            <a:r>
              <a:rPr lang="en-US" b="1" dirty="0">
                <a:solidFill>
                  <a:schemeClr val="tx1"/>
                </a:solidFill>
              </a:rPr>
              <a:t>Note Taker: </a:t>
            </a:r>
            <a:r>
              <a:rPr lang="en-US" dirty="0">
                <a:solidFill>
                  <a:schemeClr val="tx1"/>
                </a:solidFill>
              </a:rPr>
              <a:t>The note takers can have the role of collecting all contact information, taking notes on what was said, sending  follow up notes and background materials (policy statement, information on local resources, and more)</a:t>
            </a:r>
          </a:p>
        </p:txBody>
      </p:sp>
      <p:sp>
        <p:nvSpPr>
          <p:cNvPr id="6" name="Rectangle 5">
            <a:extLst>
              <a:ext uri="{FF2B5EF4-FFF2-40B4-BE49-F238E27FC236}">
                <a16:creationId xmlns:a16="http://schemas.microsoft.com/office/drawing/2014/main" id="{FE76D7C1-8A83-4A7C-911A-962410B99695}"/>
              </a:ext>
            </a:extLst>
          </p:cNvPr>
          <p:cNvSpPr/>
          <p:nvPr/>
        </p:nvSpPr>
        <p:spPr>
          <a:xfrm>
            <a:off x="1867636" y="675697"/>
            <a:ext cx="6931131" cy="707886"/>
          </a:xfrm>
          <a:prstGeom prst="rect">
            <a:avLst/>
          </a:prstGeom>
        </p:spPr>
        <p:txBody>
          <a:bodyPr wrap="square">
            <a:spAutoFit/>
          </a:bodyPr>
          <a:lstStyle/>
          <a:p>
            <a:pPr algn="ctr"/>
            <a:r>
              <a:rPr lang="en-US" altLang="en-US" sz="4000" b="1" dirty="0">
                <a:solidFill>
                  <a:srgbClr val="7030A0"/>
                </a:solidFill>
              </a:rPr>
              <a:t>Zoom Meeting Outline</a:t>
            </a:r>
          </a:p>
        </p:txBody>
      </p:sp>
      <p:pic>
        <p:nvPicPr>
          <p:cNvPr id="8194" name="Picture 2" descr="https://for-ny.org/wp-content/uploads/2020/11/Save-The-Date-300x169.png">
            <a:extLst>
              <a:ext uri="{FF2B5EF4-FFF2-40B4-BE49-F238E27FC236}">
                <a16:creationId xmlns:a16="http://schemas.microsoft.com/office/drawing/2014/main" id="{F63B2CA9-FEB8-4FDC-9FA4-086EC5E342AE}"/>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37218"/>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160549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2532" y="3133473"/>
            <a:ext cx="7766936" cy="1646302"/>
          </a:xfrm>
        </p:spPr>
        <p:txBody>
          <a:bodyPr/>
          <a:lstStyle/>
          <a:p>
            <a:r>
              <a:rPr lang="en-US" sz="1800" dirty="0"/>
              <a:t>. </a:t>
            </a: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45912" y="276401"/>
            <a:ext cx="1506612" cy="1078734"/>
          </a:xfrm>
          <a:prstGeom prst="rect">
            <a:avLst/>
          </a:prstGeom>
        </p:spPr>
      </p:pic>
      <p:sp>
        <p:nvSpPr>
          <p:cNvPr id="5" name="Content Placeholder 2">
            <a:extLst>
              <a:ext uri="{FF2B5EF4-FFF2-40B4-BE49-F238E27FC236}">
                <a16:creationId xmlns:a16="http://schemas.microsoft.com/office/drawing/2014/main" id="{430CB44D-F48B-4DA6-BE0D-D4BB30C32407}"/>
              </a:ext>
            </a:extLst>
          </p:cNvPr>
          <p:cNvSpPr txBox="1">
            <a:spLocks/>
          </p:cNvSpPr>
          <p:nvPr/>
        </p:nvSpPr>
        <p:spPr>
          <a:xfrm>
            <a:off x="845912" y="2161459"/>
            <a:ext cx="8596668" cy="38807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r>
              <a:rPr lang="en-US" b="1" dirty="0">
                <a:solidFill>
                  <a:schemeClr val="tx1"/>
                </a:solidFill>
              </a:rPr>
              <a:t>For your Zoom Meeting- you will need to decide what role meeting participants will play:</a:t>
            </a:r>
          </a:p>
          <a:p>
            <a:pPr lvl="1"/>
            <a:r>
              <a:rPr lang="en-US" b="1" dirty="0">
                <a:solidFill>
                  <a:schemeClr val="tx1"/>
                </a:solidFill>
              </a:rPr>
              <a:t>Speakers: </a:t>
            </a:r>
            <a:r>
              <a:rPr lang="en-US" dirty="0">
                <a:solidFill>
                  <a:schemeClr val="tx1"/>
                </a:solidFill>
              </a:rPr>
              <a:t>Different members should be prepared to share their personal story and contribute to speaking about the policy statement as well as speaking to the important recovery services your community provides.  The more meeting participants have a connection to the policy statement, the more effective it will be.  Speakers should practice what they are going to say.  Keep it short- 1 minute or so each.  </a:t>
            </a:r>
          </a:p>
          <a:p>
            <a:pPr lvl="1"/>
            <a:r>
              <a:rPr lang="en-US" dirty="0">
                <a:solidFill>
                  <a:schemeClr val="tx1"/>
                </a:solidFill>
              </a:rPr>
              <a:t>2 Zoom Moderators: Two people should be designated to monitor the Zoom.  One person can let people into the zoom room (ensuring there are no “zoom bombs”) and one person should be designated to read the chat and share questions with the facilitator as they come in. </a:t>
            </a:r>
          </a:p>
        </p:txBody>
      </p:sp>
      <p:sp>
        <p:nvSpPr>
          <p:cNvPr id="6" name="Rectangle 5">
            <a:extLst>
              <a:ext uri="{FF2B5EF4-FFF2-40B4-BE49-F238E27FC236}">
                <a16:creationId xmlns:a16="http://schemas.microsoft.com/office/drawing/2014/main" id="{FE76D7C1-8A83-4A7C-911A-962410B99695}"/>
              </a:ext>
            </a:extLst>
          </p:cNvPr>
          <p:cNvSpPr/>
          <p:nvPr/>
        </p:nvSpPr>
        <p:spPr>
          <a:xfrm>
            <a:off x="1867636" y="675697"/>
            <a:ext cx="6931131" cy="1323439"/>
          </a:xfrm>
          <a:prstGeom prst="rect">
            <a:avLst/>
          </a:prstGeom>
        </p:spPr>
        <p:txBody>
          <a:bodyPr wrap="square">
            <a:spAutoFit/>
          </a:bodyPr>
          <a:lstStyle/>
          <a:p>
            <a:pPr algn="ctr"/>
            <a:r>
              <a:rPr lang="en-US" altLang="en-US" sz="4000" b="1" dirty="0">
                <a:solidFill>
                  <a:srgbClr val="7030A0"/>
                </a:solidFill>
              </a:rPr>
              <a:t>Zoom Meeting Outline - Continued</a:t>
            </a:r>
          </a:p>
        </p:txBody>
      </p:sp>
      <p:pic>
        <p:nvPicPr>
          <p:cNvPr id="9218" name="Picture 2" descr="https://for-ny.org/wp-content/uploads/2020/11/Save-The-Date-300x169.png">
            <a:extLst>
              <a:ext uri="{FF2B5EF4-FFF2-40B4-BE49-F238E27FC236}">
                <a16:creationId xmlns:a16="http://schemas.microsoft.com/office/drawing/2014/main" id="{3375B4F1-771F-4093-A3F8-C08024AC9676}"/>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34500" y="5237369"/>
            <a:ext cx="2857500" cy="160972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53749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88</TotalTime>
  <Words>1513</Words>
  <Application>Microsoft Office PowerPoint</Application>
  <PresentationFormat>Widescreen</PresentationFormat>
  <Paragraphs>109</Paragraphs>
  <Slides>17</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Arial</vt:lpstr>
      <vt:lpstr>Calibri</vt:lpstr>
      <vt:lpstr>Trebuchet MS</vt:lpstr>
      <vt:lpstr>Wingdings</vt:lpstr>
      <vt:lpstr>Wingdings 3</vt:lpstr>
      <vt:lpstr>Facet</vt:lpstr>
      <vt:lpstr>Stand Up For Recovery Day 2021 Advocacy Toolkit</vt:lpstr>
      <vt:lpstr>. </vt:lpstr>
      <vt:lpstr>. </vt:lpstr>
      <vt:lpstr>. </vt:lpstr>
      <vt:lpstr>. </vt:lpstr>
      <vt:lpstr>. </vt:lpstr>
      <vt:lpstr>. </vt:lpstr>
      <vt:lpstr>. </vt:lpstr>
      <vt:lpstr>. </vt:lpstr>
      <vt:lpstr>. </vt:lpstr>
      <vt:lpstr>. </vt:lpstr>
      <vt:lpstr>PowerPoint Presentation</vt:lpstr>
      <vt:lpstr>PowerPoint Presentation</vt:lpstr>
      <vt:lpstr>. </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Recovery Advocacy 101</dc:title>
  <dc:creator>ashley livingston</dc:creator>
  <cp:lastModifiedBy>Allison Weingarten</cp:lastModifiedBy>
  <cp:revision>12</cp:revision>
  <dcterms:created xsi:type="dcterms:W3CDTF">2019-10-15T00:07:54Z</dcterms:created>
  <dcterms:modified xsi:type="dcterms:W3CDTF">2020-12-10T17:26:32Z</dcterms:modified>
</cp:coreProperties>
</file>