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9" r:id="rId3"/>
    <p:sldId id="265" r:id="rId4"/>
    <p:sldId id="261" r:id="rId5"/>
    <p:sldId id="260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84B"/>
    <a:srgbClr val="00816F"/>
    <a:srgbClr val="176582"/>
    <a:srgbClr val="4F5A8B"/>
    <a:srgbClr val="FFFFFF"/>
    <a:srgbClr val="136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5CB5-1490-465C-97D0-4DF579745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834887"/>
            <a:ext cx="7886700" cy="33760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i="0">
                <a:solidFill>
                  <a:srgbClr val="4F5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9ADDF-C3AF-46B2-B576-9A1D7CA1A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03024"/>
            <a:ext cx="7886700" cy="2053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9AE3F-6C9A-4883-97BE-1D23951E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C4EBF-F0A7-46DE-9F27-ADCA4A74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C8F4F-63C0-4068-A5F9-76F41CFA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558B8-8560-472B-BE00-ED138138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DF4F0-9664-4FD9-873B-3180E2FC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CEE67-DF8A-4292-BD3B-2679F16A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C498-7FDE-49C9-A26C-FDA3307A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830345"/>
            <a:ext cx="2949178" cy="8104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77BE3-39E9-48E7-8797-94357370C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30345"/>
            <a:ext cx="4629150" cy="552600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75E98-FC59-45AF-9594-4B22780C3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640785"/>
            <a:ext cx="2949178" cy="4715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D28A9-BF4A-484A-8CFC-9BA515EE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F2562-A6B8-4868-909D-31392A4C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F1CED-0F95-409F-99CA-E7535D06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82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808C-8DFE-45EE-B244-8F72CB92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25517"/>
            <a:ext cx="2949178" cy="7511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A1D49-7763-462F-B219-8C2BC3A2F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56767"/>
            <a:ext cx="4629150" cy="5499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2D060-73CC-4B7A-86EA-73AF4E9FA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76631"/>
            <a:ext cx="2949178" cy="47797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B11ED-5BDD-48E7-A9BD-F13D01E1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1B9CF-AF91-4C6F-BE43-D781A01B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AEA24-0C69-4B23-AD21-2CDB75D5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9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0C67A-FC69-487D-A9A6-C4A4FEF4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110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FB06B-00AA-42E9-877D-A8E03157E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213645"/>
            <a:ext cx="7886700" cy="4142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9E25E-FB06-418B-9F54-00EC077C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095F1-7850-4178-A15A-3A8788F5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E997-F2EA-43E1-B1D8-00BA1CD1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76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DC6F0-772B-41BF-9BBB-C0088AEC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4F07D-6E55-4FBA-A343-E6FA53A16BD7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0EEB4-A519-40E4-9ED6-ACBA3C83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02CCC-917D-477A-8628-AC4E8B60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E184F-0D8C-48EE-8C29-B98F5F3AA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4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D51F03-BF59-5522-9A65-BFBDB4B365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794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BB7C9-FEDE-4E26-BC4F-986B4132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56F54-98D7-4727-AAC8-93E6AEFA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9C5F7-D3EF-441A-A2D0-4AF35127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4F1E6BF-6D99-F813-CB88-AC4B417C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5130"/>
            <a:ext cx="7886700" cy="1016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A75235D-F8C3-8CF6-F1EE-4FAFCDED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11940"/>
            <a:ext cx="7886700" cy="454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3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Prev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76FDF2-97D0-CA51-2575-5B3ED3A5F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6" y="5044450"/>
            <a:ext cx="1863246" cy="1863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66AF5-7834-4992-BA0F-026F5685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7" y="795131"/>
            <a:ext cx="6626914" cy="101681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solidFill>
                  <a:srgbClr val="4F5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6D62D-B0A6-4F36-A4B2-BF2D2578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5" y="1811940"/>
            <a:ext cx="6626915" cy="4544411"/>
          </a:xfrm>
          <a:prstGeom prst="rect">
            <a:avLst/>
          </a:prstGeom>
        </p:spPr>
        <p:txBody>
          <a:bodyPr/>
          <a:lstStyle>
            <a:lvl1pPr marL="287338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3000"/>
            </a:lvl1pPr>
            <a:lvl2pPr marL="574675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2400"/>
            </a:lvl2pPr>
            <a:lvl3pPr marL="8032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800"/>
            </a:lvl3pPr>
            <a:lvl4pPr marL="10318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500"/>
            </a:lvl4pPr>
            <a:lvl5pPr marL="1258888" indent="-227013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BB7C9-FEDE-4E26-BC4F-986B4132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3818" y="6356351"/>
            <a:ext cx="797616" cy="365125"/>
          </a:xfrm>
        </p:spPr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56F54-98D7-4727-AAC8-93E6AEFA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9C5F7-D3EF-441A-A2D0-4AF35127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Tre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6AF5-7834-4992-BA0F-026F5685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7" y="795131"/>
            <a:ext cx="6626914" cy="101681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solidFill>
                  <a:srgbClr val="4F5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6D62D-B0A6-4F36-A4B2-BF2D2578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5" y="1811940"/>
            <a:ext cx="6626915" cy="4544411"/>
          </a:xfrm>
          <a:prstGeom prst="rect">
            <a:avLst/>
          </a:prstGeom>
        </p:spPr>
        <p:txBody>
          <a:bodyPr/>
          <a:lstStyle>
            <a:lvl1pPr marL="287338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3000"/>
            </a:lvl1pPr>
            <a:lvl2pPr marL="574675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2400"/>
            </a:lvl2pPr>
            <a:lvl3pPr marL="8032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800"/>
            </a:lvl3pPr>
            <a:lvl4pPr marL="10318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500"/>
            </a:lvl4pPr>
            <a:lvl5pPr marL="1258888" indent="-227013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BB7C9-FEDE-4E26-BC4F-986B4132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3818" y="6356351"/>
            <a:ext cx="797616" cy="365125"/>
          </a:xfrm>
        </p:spPr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56F54-98D7-4727-AAC8-93E6AEFA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9C5F7-D3EF-441A-A2D0-4AF35127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8FC219-DCF9-45FD-E79A-E4AD0470F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82" y="4972051"/>
            <a:ext cx="2005219" cy="200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76FDF2-97D0-CA51-2575-5B3ED3A5F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6" y="5044450"/>
            <a:ext cx="1863246" cy="1863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5D486-9BB5-0D39-080F-4CFFFBF7C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7" y="5044449"/>
            <a:ext cx="1863245" cy="1863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66AF5-7834-4992-BA0F-026F5685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7" y="795131"/>
            <a:ext cx="6626914" cy="101681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6D62D-B0A6-4F36-A4B2-BF2D2578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5" y="1811940"/>
            <a:ext cx="6626915" cy="4544411"/>
          </a:xfrm>
          <a:prstGeom prst="rect">
            <a:avLst/>
          </a:prstGeom>
        </p:spPr>
        <p:txBody>
          <a:bodyPr/>
          <a:lstStyle>
            <a:lvl1pPr marL="287338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3000"/>
            </a:lvl1pPr>
            <a:lvl2pPr marL="574675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2400"/>
            </a:lvl2pPr>
            <a:lvl3pPr marL="8032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800"/>
            </a:lvl3pPr>
            <a:lvl4pPr marL="10318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500"/>
            </a:lvl4pPr>
            <a:lvl5pPr marL="1258888" indent="-227013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BB7C9-FEDE-4E26-BC4F-986B4132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3818" y="6356351"/>
            <a:ext cx="797616" cy="365125"/>
          </a:xfrm>
        </p:spPr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56F54-98D7-4727-AAC8-93E6AEFA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9C5F7-D3EF-441A-A2D0-4AF35127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FF91A1-CB62-861A-D9B3-3B6478538D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8" y="5044448"/>
            <a:ext cx="1863247" cy="186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58E13E-806F-B615-B11A-60F67E22A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8" y="5044448"/>
            <a:ext cx="1863247" cy="1863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66AF5-7834-4992-BA0F-026F5685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7" y="795131"/>
            <a:ext cx="6626914" cy="101681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solidFill>
                  <a:srgbClr val="448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6D62D-B0A6-4F36-A4B2-BF2D2578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5" y="1811940"/>
            <a:ext cx="6626915" cy="4544411"/>
          </a:xfrm>
          <a:prstGeom prst="rect">
            <a:avLst/>
          </a:prstGeom>
        </p:spPr>
        <p:txBody>
          <a:bodyPr/>
          <a:lstStyle>
            <a:lvl1pPr marL="287338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3000"/>
            </a:lvl1pPr>
            <a:lvl2pPr marL="574675" indent="-287338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2400"/>
            </a:lvl2pPr>
            <a:lvl3pPr marL="8032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800"/>
            </a:lvl3pPr>
            <a:lvl4pPr marL="1031875" indent="-2286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 sz="1500"/>
            </a:lvl4pPr>
            <a:lvl5pPr marL="1258888" indent="-227013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BB7C9-FEDE-4E26-BC4F-986B4132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3818" y="6356351"/>
            <a:ext cx="797616" cy="365125"/>
          </a:xfrm>
        </p:spPr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56F54-98D7-4727-AAC8-93E6AEFA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9C5F7-D3EF-441A-A2D0-4AF35127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7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B953-346B-425A-90F0-8F00AE80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64705"/>
            <a:ext cx="7886700" cy="369777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2E63E-9841-46E0-9BFB-38E9613E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7668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B79F6-0AB9-4801-B505-1619D10DC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4A34C-1C55-4C70-8D04-EF9C4C8E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48740-0A2E-468A-B599-B48D7CDB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8C48-59C1-46E5-848E-A1C919EF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110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AFF6B-EA13-477C-BF2C-C29014145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186668"/>
            <a:ext cx="3886200" cy="39902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01815-7FA0-4C88-BEAC-13CC7E881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186668"/>
            <a:ext cx="3886200" cy="39902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9167A-D901-4B73-9D2C-4F5F4D2A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01779-CC63-4417-AAA9-974FB3A8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8D023-4960-49A8-B9A7-AFD0D0D6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4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A41DD-0004-41BE-8B6F-6B0649F8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4473"/>
            <a:ext cx="7886700" cy="68135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9FD86-2C62-453A-BF58-94870355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175AB-DE7D-43ED-B1C4-990A8ECD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5B51F-B32C-41FD-AD8E-00E2F7D9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9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60EE1E-5760-4B00-96FD-41ACBFEA0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5130"/>
            <a:ext cx="7886700" cy="1016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6068-701F-4084-88A0-A37791FE1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11940"/>
            <a:ext cx="7886700" cy="454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133CA-C9DD-485F-8D2A-18348FBC5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64861-A357-4064-B20E-138FFF79A87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ACEEB-341E-4BC3-90EE-AE18C3D57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1051-4799-41A8-917A-FB5FAD269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03CC8-6357-4A25-89F9-C44592886C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439AC-7AB4-0C0F-4B30-C8252AEB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8"/>
          <a:stretch/>
        </p:blipFill>
        <p:spPr>
          <a:xfrm rot="16200000">
            <a:off x="4224131" y="-4224130"/>
            <a:ext cx="69573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1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34" r:id="rId3"/>
    <p:sldLayoutId id="2147483735" r:id="rId4"/>
    <p:sldLayoutId id="2147483736" r:id="rId5"/>
    <p:sldLayoutId id="2147483737" r:id="rId6"/>
    <p:sldLayoutId id="2147483676" r:id="rId7"/>
    <p:sldLayoutId id="214748367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732" r:id="rId14"/>
    <p:sldLayoutId id="2147483733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4F5A8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6075" indent="-346075" algn="l" defTabSz="685800" rtl="0" eaLnBrk="1" latinLnBrk="0" hangingPunct="1">
        <a:lnSpc>
          <a:spcPct val="12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tabLst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93738" indent="-350838" algn="l" defTabSz="685800" rtl="0" eaLnBrk="1" latinLnBrk="0" hangingPunct="1">
        <a:lnSpc>
          <a:spcPct val="12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31875" indent="-288925" algn="l" defTabSz="685800" rtl="0" eaLnBrk="1" latinLnBrk="0" hangingPunct="1">
        <a:lnSpc>
          <a:spcPct val="12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58888" indent="-230188" algn="l" defTabSz="685800" rtl="0" eaLnBrk="1" latinLnBrk="0" hangingPunct="1">
        <a:lnSpc>
          <a:spcPct val="12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jrosen396@gmail.com" TargetMode="External"/><Relationship Id="rId2" Type="http://schemas.openxmlformats.org/officeDocument/2006/relationships/hyperlink" Target="mailto:aweingarten@michaeldbaker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oledano@siena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83B23B-C5F0-1BA6-2C0E-34CA2F55E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072A2-40F6-11DB-33A5-BFC8B933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428141"/>
            <a:ext cx="8088924" cy="2317571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The NYS Coalition to Prevent Addiction and Support Recovery in Employment (PARSE)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DFCE5-F4F4-39FA-2D50-4AC6E0BF8D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27560" y="2572378"/>
            <a:ext cx="3104941" cy="41356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Mission: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We are committed to creating a culture of recovery-supportive workplaces within New York State that actively develops resources for preventing substance use and addiction.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Established February 2022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5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B53FE-68B1-65A0-A5DA-A0470788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305" y="281197"/>
            <a:ext cx="8231389" cy="62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9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B53FE-68B1-65A0-A5DA-A0470788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734" y="211010"/>
            <a:ext cx="8593912" cy="64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0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F0D2AA-3E6B-81DC-B9E3-683D6AA4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7DDFC-0150-8984-F5BB-2BC542B5C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Identification and control of job hazards and stressors</a:t>
            </a:r>
          </a:p>
          <a:p>
            <a:r>
              <a:rPr lang="en-US" dirty="0"/>
              <a:t>Mental health support and training</a:t>
            </a:r>
          </a:p>
          <a:p>
            <a:r>
              <a:rPr lang="en-US" dirty="0"/>
              <a:t>Substance use prevention training</a:t>
            </a:r>
          </a:p>
          <a:p>
            <a:r>
              <a:rPr lang="en-US" dirty="0"/>
              <a:t>Support for injured workers to avoid misuse, seek alternative pain treatment, and how to talk to providers</a:t>
            </a:r>
          </a:p>
          <a:p>
            <a:r>
              <a:rPr lang="en-US" dirty="0"/>
              <a:t>Support a healthy workplace culture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Stakeholders: </a:t>
            </a:r>
            <a:r>
              <a:rPr lang="en-US" dirty="0"/>
              <a:t>Employers, Labor, Addiction and Mental Health Prevention Workforce, Safety and Health Professionals and Advocates, Worker Safety and Health Training Programs, Human Resources, Public Health</a:t>
            </a:r>
          </a:p>
        </p:txBody>
      </p:sp>
    </p:spTree>
    <p:extLst>
      <p:ext uri="{BB962C8B-B14F-4D97-AF65-F5344CB8AC3E}">
        <p14:creationId xmlns:p14="http://schemas.microsoft.com/office/powerpoint/2010/main" val="193727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69380-47D1-CE85-E0FC-C2D9B81E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176582"/>
                </a:solidFill>
              </a:rPr>
              <a:t>TREATMENT, RECOVERY, AND 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5602-0892-6234-1C79-3137ACEA2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100" dirty="0"/>
              <a:t>Understanding that work is an essential component of one's life and can provide a sense of purpose</a:t>
            </a:r>
          </a:p>
          <a:p>
            <a:r>
              <a:rPr lang="en-US" sz="2100" dirty="0"/>
              <a:t>Job accommodations to attend treatment/recovery programs and non-safety sensitive work, as needed</a:t>
            </a:r>
          </a:p>
          <a:p>
            <a:r>
              <a:rPr lang="en-US" sz="2100" dirty="0"/>
              <a:t>Training to address stigma in the workplace</a:t>
            </a:r>
          </a:p>
          <a:p>
            <a:r>
              <a:rPr lang="en-US" sz="2100" dirty="0"/>
              <a:t>Establish a recovery supportive workplace program for existing workers and new hires (in recovery)</a:t>
            </a:r>
          </a:p>
          <a:p>
            <a:r>
              <a:rPr lang="en-US" sz="2100" dirty="0"/>
              <a:t>Non-punitive drug and alcohol policies</a:t>
            </a:r>
          </a:p>
          <a:p>
            <a:endParaRPr lang="en-US" sz="2100" dirty="0"/>
          </a:p>
          <a:p>
            <a:pPr marL="0" indent="0">
              <a:buNone/>
            </a:pPr>
            <a:r>
              <a:rPr lang="en-US" sz="2100" b="1" dirty="0"/>
              <a:t>Stakeholders: </a:t>
            </a:r>
            <a:r>
              <a:rPr lang="en-US" sz="2100" dirty="0"/>
              <a:t>Employers, Labor, Recovery Community Organizations, Recovery Community and Outreach Centers,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75261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69380-47D1-CE85-E0FC-C2D9B81E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FOR RECOVERY PEER 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5602-0892-6234-1C79-3137ACEA2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Continuing education and training</a:t>
            </a:r>
          </a:p>
          <a:p>
            <a:r>
              <a:rPr lang="en-US" dirty="0"/>
              <a:t>Peer-professional networking and learning collaborative opportunities</a:t>
            </a:r>
          </a:p>
          <a:p>
            <a:r>
              <a:rPr lang="en-US" dirty="0"/>
              <a:t>Peer supervision training and best-practices guidance</a:t>
            </a:r>
          </a:p>
          <a:p>
            <a:r>
              <a:rPr lang="en-US" dirty="0"/>
              <a:t>Organizational wellness and self-care training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Stakeholders: </a:t>
            </a:r>
            <a:r>
              <a:rPr lang="en-US" dirty="0"/>
              <a:t>ASAP-New York Certification Board (ASAP-NYCB), NYS ASAP, Friends of Recovery – New York, Public Health</a:t>
            </a:r>
          </a:p>
        </p:txBody>
      </p:sp>
    </p:spTree>
    <p:extLst>
      <p:ext uri="{BB962C8B-B14F-4D97-AF65-F5344CB8AC3E}">
        <p14:creationId xmlns:p14="http://schemas.microsoft.com/office/powerpoint/2010/main" val="283696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69380-47D1-CE85-E0FC-C2D9B81E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44884B"/>
                </a:solidFill>
              </a:rPr>
              <a:t>INCREASED RESOURCES AND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5602-0892-6234-1C79-3137ACEA2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Job skills training and apprenticeships</a:t>
            </a:r>
          </a:p>
          <a:p>
            <a:r>
              <a:rPr lang="en-US" sz="2300" dirty="0"/>
              <a:t>Establishment of a state recognized recovery supportive workplace program</a:t>
            </a:r>
          </a:p>
          <a:p>
            <a:r>
              <a:rPr lang="en-US" sz="2300" dirty="0"/>
              <a:t>Funding for outreach and training for employers, workers, and communities</a:t>
            </a:r>
          </a:p>
          <a:p>
            <a:endParaRPr lang="en-US" sz="2300" dirty="0"/>
          </a:p>
          <a:p>
            <a:pPr marL="0" indent="0">
              <a:buNone/>
            </a:pPr>
            <a:r>
              <a:rPr lang="en-US" sz="2300" b="1" dirty="0"/>
              <a:t>Stakeholders: </a:t>
            </a:r>
            <a:r>
              <a:rPr lang="en-US" sz="2300" dirty="0"/>
              <a:t>NYS OASAS, DOH, OMH, DOL, DOS, SAMHSA, US DOL, OSHA, NIOSH, ARC,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876152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69380-47D1-CE85-E0FC-C2D9B81E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4765"/>
            <a:ext cx="8223948" cy="1419249"/>
          </a:xfrm>
        </p:spPr>
        <p:txBody>
          <a:bodyPr>
            <a:normAutofit fontScale="90000"/>
          </a:bodyPr>
          <a:lstStyle/>
          <a:p>
            <a:r>
              <a:rPr lang="en-US" dirty="0"/>
              <a:t>Symposium on Preventing Addiction and Supporting Recovery in Employment </a:t>
            </a:r>
            <a:r>
              <a:rPr lang="en-US" sz="2900" b="0" dirty="0"/>
              <a:t>Proposed </a:t>
            </a:r>
            <a:r>
              <a:rPr lang="en-US" sz="2900" b="0"/>
              <a:t>for December </a:t>
            </a:r>
            <a:r>
              <a:rPr lang="en-US" sz="2900" b="0" dirty="0"/>
              <a:t>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5602-0892-6234-1C79-3137ACEA22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2274014"/>
            <a:ext cx="7886700" cy="40823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b="1" dirty="0"/>
              <a:t>We want: </a:t>
            </a:r>
            <a:r>
              <a:rPr lang="en-US" sz="3600" dirty="0"/>
              <a:t>Labor, employers, peers, treatment providers, state officials, legislators, public health officials, insurance companies, employee safety and health experts, academics, schools of public health, and more!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4F5A8B"/>
                </a:solidFill>
              </a:rPr>
              <a:t>To get involved, please contact: </a:t>
            </a:r>
          </a:p>
          <a:p>
            <a:r>
              <a:rPr lang="en-US" sz="2600" dirty="0"/>
              <a:t>Allison Weingarten </a:t>
            </a:r>
            <a:r>
              <a:rPr lang="en-US" sz="2600" dirty="0">
                <a:hlinkClick r:id="rId2"/>
              </a:rPr>
              <a:t>aweingarten@michaeldbaker.com</a:t>
            </a:r>
            <a:endParaRPr lang="en-US" sz="2600" dirty="0"/>
          </a:p>
          <a:p>
            <a:r>
              <a:rPr lang="en-US" sz="2600" dirty="0"/>
              <a:t>Jonathan Rosen </a:t>
            </a:r>
            <a:r>
              <a:rPr lang="en-US" sz="2600" dirty="0">
                <a:hlinkClick r:id="rId3"/>
              </a:rPr>
              <a:t>jrosen396@gmail.com</a:t>
            </a:r>
            <a:endParaRPr lang="en-US" sz="2600" dirty="0"/>
          </a:p>
          <a:p>
            <a:r>
              <a:rPr lang="en-US" sz="2600" dirty="0"/>
              <a:t>Sarah Toledano </a:t>
            </a:r>
            <a:r>
              <a:rPr lang="en-US" sz="2600" dirty="0">
                <a:hlinkClick r:id="rId4"/>
              </a:rPr>
              <a:t>stoledano@siena.edu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31871189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396</Words>
  <Application>Microsoft Office PowerPoint</Application>
  <PresentationFormat>On-screen Show (4:3)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1_Custom Design</vt:lpstr>
      <vt:lpstr>The NYS Coalition to Prevent Addiction and Support Recovery in Employment (PARSE)</vt:lpstr>
      <vt:lpstr>PowerPoint Presentation</vt:lpstr>
      <vt:lpstr>PowerPoint Presentation</vt:lpstr>
      <vt:lpstr>PREVENTION</vt:lpstr>
      <vt:lpstr>TREATMENT, RECOVERY, AND HARM REDUCTION</vt:lpstr>
      <vt:lpstr>SUPPORT FOR RECOVERY PEER WORKFORCE</vt:lpstr>
      <vt:lpstr>INCREASED RESOURCES AND GRANTS</vt:lpstr>
      <vt:lpstr>Symposium on Preventing Addiction and Supporting Recovery in Employment Proposed for December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Onyango</dc:creator>
  <cp:lastModifiedBy>Jennifer Donadio</cp:lastModifiedBy>
  <cp:revision>27</cp:revision>
  <dcterms:created xsi:type="dcterms:W3CDTF">2021-03-22T19:11:35Z</dcterms:created>
  <dcterms:modified xsi:type="dcterms:W3CDTF">2023-06-09T17:37:12Z</dcterms:modified>
</cp:coreProperties>
</file>